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Montserrat"/>
      <p:regular r:id="rId51"/>
      <p:bold r:id="rId52"/>
      <p:italic r:id="rId53"/>
      <p:boldItalic r:id="rId54"/>
    </p:embeddedFont>
    <p:embeddedFont>
      <p:font typeface="Shrikhand"/>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regular.fntdata"/><Relationship Id="rId50" Type="http://schemas.openxmlformats.org/officeDocument/2006/relationships/slide" Target="slides/slide46.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7.xml"/><Relationship Id="rId55" Type="http://schemas.openxmlformats.org/officeDocument/2006/relationships/font" Target="fonts/Shrikhand-regular.fntdata"/><Relationship Id="rId10" Type="http://schemas.openxmlformats.org/officeDocument/2006/relationships/slide" Target="slides/slide6.xml"/><Relationship Id="rId54" Type="http://schemas.openxmlformats.org/officeDocument/2006/relationships/font" Target="fonts/Montserra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ac10a38c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ac10a38c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ac10a38c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ac10a38c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ac10a38c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ac10a38c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ac10a38c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ac10a38c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c10a38c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c10a38c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ac10a38c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ac10a38c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ac10a38c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ac10a38c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ac10a38c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ac10a38c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ac10a38c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ac10a38c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ac10a38c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ac10a38c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ac10a38c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ac10a38c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ac10a38c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ac10a38c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ac10a38c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ac10a38c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ac10a38c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ac10a38c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ac10a38c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ac10a38c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ac10a38c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ac10a38c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ac10a38c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ac10a38c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ac10a38c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ac10a38c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ac10a38c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ac10a38c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ac10a38c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ac10a38c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ac10a38c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ac10a38c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ac10a38c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ac10a38c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ac10a38c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ac10a38c1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ac10a38c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ac10a38c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ac10a38c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ac10a38c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ac10a38c1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ac10a38c1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ac10a38c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ac10a38c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ac10a38c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ac10a38c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ac10a38c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ac10a38c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ac10a38c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ac10a38c1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ac10a38c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ac10a38c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ac10a38c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ac10a38c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ac10a38c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ac10a38c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ac10a38c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ac10a38c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ac10a38c1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ac10a38c1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ac10a38c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ac10a38c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ac10a38c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ac10a38c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ac6e8adb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ac6e8adb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ac6e8adb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ac6e8adb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ac10a38c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ac10a38c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ac10a38c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ac10a38c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ac10a38c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ac10a38c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ac10a38c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ac10a38c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ac10a38c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ac10a38c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ac10a38c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ac10a38c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27.png"/><Relationship Id="rId7" Type="http://schemas.openxmlformats.org/officeDocument/2006/relationships/image" Target="../media/image39.png"/><Relationship Id="rId8"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8833F8"/>
                </a:solidFill>
                <a:latin typeface="Shrikhand"/>
                <a:ea typeface="Shrikhand"/>
                <a:cs typeface="Shrikhand"/>
                <a:sym typeface="Shrikhand"/>
              </a:rPr>
              <a:t>MUS</a:t>
            </a:r>
            <a:r>
              <a:rPr lang="fr">
                <a:solidFill>
                  <a:srgbClr val="01DC0E"/>
                </a:solidFill>
                <a:latin typeface="Shrikhand"/>
                <a:ea typeface="Shrikhand"/>
                <a:cs typeface="Shrikhand"/>
                <a:sym typeface="Shrikhand"/>
              </a:rPr>
              <a:t>CO</a:t>
            </a:r>
            <a:endParaRPr>
              <a:solidFill>
                <a:srgbClr val="01DC0E"/>
              </a:solidFill>
              <a:latin typeface="Shrikhand"/>
              <a:ea typeface="Shrikhand"/>
              <a:cs typeface="Shrikhand"/>
              <a:sym typeface="Shrikhan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lt1"/>
                </a:solidFill>
                <a:latin typeface="Montserrat"/>
                <a:ea typeface="Montserrat"/>
                <a:cs typeface="Montserrat"/>
                <a:sym typeface="Montserrat"/>
              </a:rPr>
              <a:t>Relier les talents</a:t>
            </a:r>
            <a:endParaRPr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0" name="Shape 130"/>
        <p:cNvGrpSpPr/>
        <p:nvPr/>
      </p:nvGrpSpPr>
      <p:grpSpPr>
        <a:xfrm>
          <a:off x="0" y="0"/>
          <a:ext cx="0" cy="0"/>
          <a:chOff x="0" y="0"/>
          <a:chExt cx="0" cy="0"/>
        </a:xfrm>
      </p:grpSpPr>
      <p:sp>
        <p:nvSpPr>
          <p:cNvPr id="131" name="Google Shape;131;p22"/>
          <p:cNvSpPr txBox="1"/>
          <p:nvPr>
            <p:ph type="title"/>
          </p:nvPr>
        </p:nvSpPr>
        <p:spPr>
          <a:xfrm>
            <a:off x="1388100" y="895050"/>
            <a:ext cx="6367800" cy="33534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000000"/>
              </a:buClr>
              <a:buSzPts val="2400"/>
              <a:buFont typeface="Montserrat"/>
              <a:buChar char="-"/>
            </a:pPr>
            <a:r>
              <a:rPr b="1" lang="fr" sz="2400">
                <a:solidFill>
                  <a:srgbClr val="000000"/>
                </a:solidFill>
                <a:latin typeface="Montserrat"/>
                <a:ea typeface="Montserrat"/>
                <a:cs typeface="Montserrat"/>
                <a:sym typeface="Montserrat"/>
              </a:rPr>
              <a:t>Augmenter la visibilité.</a:t>
            </a:r>
            <a:endParaRPr b="1"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b="1" lang="fr" sz="2400">
                <a:solidFill>
                  <a:srgbClr val="000000"/>
                </a:solidFill>
                <a:latin typeface="Montserrat"/>
                <a:ea typeface="Montserrat"/>
                <a:cs typeface="Montserrat"/>
                <a:sym typeface="Montserrat"/>
              </a:rPr>
              <a:t>Développer un partenariat et un système d’affiliation avec des enseignes de vente d’instruments de musique.</a:t>
            </a:r>
            <a:endParaRPr b="1" sz="2400">
              <a:solidFill>
                <a:srgbClr val="000000"/>
              </a:solidFill>
              <a:latin typeface="Montserrat"/>
              <a:ea typeface="Montserrat"/>
              <a:cs typeface="Montserrat"/>
              <a:sym typeface="Montserrat"/>
            </a:endParaRPr>
          </a:p>
        </p:txBody>
      </p:sp>
      <p:grpSp>
        <p:nvGrpSpPr>
          <p:cNvPr id="132" name="Google Shape;132;p22"/>
          <p:cNvGrpSpPr/>
          <p:nvPr/>
        </p:nvGrpSpPr>
        <p:grpSpPr>
          <a:xfrm>
            <a:off x="85" y="0"/>
            <a:ext cx="9151419" cy="672000"/>
            <a:chOff x="7300" y="0"/>
            <a:chExt cx="9136800" cy="672000"/>
          </a:xfrm>
        </p:grpSpPr>
        <p:sp>
          <p:nvSpPr>
            <p:cNvPr id="133" name="Google Shape;133;p22"/>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35" name="Google Shape;135;p22"/>
          <p:cNvPicPr preferRelativeResize="0"/>
          <p:nvPr/>
        </p:nvPicPr>
        <p:blipFill>
          <a:blip r:embed="rId3">
            <a:alphaModFix/>
          </a:blip>
          <a:stretch>
            <a:fillRect/>
          </a:stretch>
        </p:blipFill>
        <p:spPr>
          <a:xfrm>
            <a:off x="2653662" y="732200"/>
            <a:ext cx="3836677" cy="426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Personas</a:t>
            </a:r>
            <a:endParaRPr b="1">
              <a:solidFill>
                <a:srgbClr val="8833F8"/>
              </a:solidFill>
              <a:latin typeface="Montserrat"/>
              <a:ea typeface="Montserrat"/>
              <a:cs typeface="Montserrat"/>
              <a:sym typeface="Montserrat"/>
            </a:endParaRPr>
          </a:p>
        </p:txBody>
      </p:sp>
      <p:grpSp>
        <p:nvGrpSpPr>
          <p:cNvPr id="141" name="Google Shape;141;p23"/>
          <p:cNvGrpSpPr/>
          <p:nvPr/>
        </p:nvGrpSpPr>
        <p:grpSpPr>
          <a:xfrm>
            <a:off x="7300" y="0"/>
            <a:ext cx="9136800" cy="672000"/>
            <a:chOff x="7300" y="0"/>
            <a:chExt cx="9136800" cy="672000"/>
          </a:xfrm>
        </p:grpSpPr>
        <p:sp>
          <p:nvSpPr>
            <p:cNvPr id="142" name="Google Shape;142;p23"/>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7" name="Shape 147"/>
        <p:cNvGrpSpPr/>
        <p:nvPr/>
      </p:nvGrpSpPr>
      <p:grpSpPr>
        <a:xfrm>
          <a:off x="0" y="0"/>
          <a:ext cx="0" cy="0"/>
          <a:chOff x="0" y="0"/>
          <a:chExt cx="0" cy="0"/>
        </a:xfrm>
      </p:grpSpPr>
      <p:sp>
        <p:nvSpPr>
          <p:cNvPr id="148" name="Google Shape;148;p24"/>
          <p:cNvSpPr txBox="1"/>
          <p:nvPr>
            <p:ph type="title"/>
          </p:nvPr>
        </p:nvSpPr>
        <p:spPr>
          <a:xfrm>
            <a:off x="3394925" y="1026850"/>
            <a:ext cx="4494300" cy="1344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100">
              <a:solidFill>
                <a:srgbClr val="FFFFFF"/>
              </a:solidFill>
              <a:latin typeface="Montserrat"/>
              <a:ea typeface="Montserrat"/>
              <a:cs typeface="Montserrat"/>
              <a:sym typeface="Montserrat"/>
            </a:endParaRPr>
          </a:p>
          <a:p>
            <a:pPr indent="457200" lvl="0" marL="457200" rtl="0" algn="ctr">
              <a:lnSpc>
                <a:spcPct val="150000"/>
              </a:lnSpc>
              <a:spcBef>
                <a:spcPts val="0"/>
              </a:spcBef>
              <a:spcAft>
                <a:spcPts val="0"/>
              </a:spcAft>
              <a:buClr>
                <a:srgbClr val="000000"/>
              </a:buClr>
              <a:buSzPts val="1100"/>
              <a:buFont typeface="Arial"/>
              <a:buNone/>
            </a:pPr>
            <a:r>
              <a:rPr b="1" lang="fr" sz="1100">
                <a:solidFill>
                  <a:srgbClr val="000000"/>
                </a:solidFill>
                <a:latin typeface="Montserrat"/>
                <a:ea typeface="Montserrat"/>
                <a:cs typeface="Montserrat"/>
                <a:sym typeface="Montserrat"/>
              </a:rPr>
              <a:t>Sophie 30 ans chanteuse amatrice :</a:t>
            </a:r>
            <a:endParaRPr b="1" sz="1100">
              <a:solidFill>
                <a:srgbClr val="000000"/>
              </a:solidFill>
              <a:latin typeface="Montserrat"/>
              <a:ea typeface="Montserrat"/>
              <a:cs typeface="Montserrat"/>
              <a:sym typeface="Montserrat"/>
            </a:endParaRPr>
          </a:p>
          <a:p>
            <a:pPr indent="-444500" lvl="0" marL="1346200" rtl="0" algn="l">
              <a:lnSpc>
                <a:spcPct val="150000"/>
              </a:lnSpc>
              <a:spcBef>
                <a:spcPts val="0"/>
              </a:spcBef>
              <a:spcAft>
                <a:spcPts val="0"/>
              </a:spcAft>
              <a:buClr>
                <a:srgbClr val="000000"/>
              </a:buClr>
              <a:buSzPts val="1100"/>
              <a:buFont typeface="Arial"/>
              <a:buNone/>
            </a:pPr>
            <a:r>
              <a:rPr b="1" lang="fr" sz="1100">
                <a:solidFill>
                  <a:srgbClr val="000000"/>
                </a:solidFill>
                <a:latin typeface="Montserrat"/>
                <a:ea typeface="Montserrat"/>
                <a:cs typeface="Montserrat"/>
                <a:sym typeface="Montserrat"/>
              </a:rPr>
              <a:t>  	</a:t>
            </a:r>
            <a:r>
              <a:rPr lang="fr" sz="1100">
                <a:solidFill>
                  <a:srgbClr val="000000"/>
                </a:solidFill>
                <a:latin typeface="Montserrat"/>
                <a:ea typeface="Montserrat"/>
                <a:cs typeface="Montserrat"/>
                <a:sym typeface="Montserrat"/>
              </a:rPr>
              <a:t>Elle se rend sur le site afin de trouver u</a:t>
            </a:r>
            <a:r>
              <a:rPr lang="fr" sz="1100">
                <a:solidFill>
                  <a:srgbClr val="000000"/>
                </a:solidFill>
                <a:latin typeface="Montserrat"/>
                <a:ea typeface="Montserrat"/>
                <a:cs typeface="Montserrat"/>
                <a:sym typeface="Montserrat"/>
              </a:rPr>
              <a:t>ne     </a:t>
            </a:r>
            <a:r>
              <a:rPr lang="fr" sz="1100">
                <a:solidFill>
                  <a:srgbClr val="000000"/>
                </a:solidFill>
                <a:latin typeface="Montserrat"/>
                <a:ea typeface="Montserrat"/>
                <a:cs typeface="Montserrat"/>
                <a:sym typeface="Montserrat"/>
              </a:rPr>
              <a:t>personne capable de lui créer des mélodies</a:t>
            </a:r>
            <a:endParaRPr sz="1100">
              <a:solidFill>
                <a:srgbClr val="000000"/>
              </a:solidFill>
              <a:latin typeface="Montserrat"/>
              <a:ea typeface="Montserrat"/>
              <a:cs typeface="Montserrat"/>
              <a:sym typeface="Montserrat"/>
            </a:endParaRPr>
          </a:p>
          <a:p>
            <a:pPr indent="-444500" lvl="0" marL="1346200" rtl="0" algn="l">
              <a:lnSpc>
                <a:spcPct val="150000"/>
              </a:lnSpc>
              <a:spcBef>
                <a:spcPts val="0"/>
              </a:spcBef>
              <a:spcAft>
                <a:spcPts val="0"/>
              </a:spcAft>
              <a:buClr>
                <a:srgbClr val="000000"/>
              </a:buClr>
              <a:buSzPts val="1100"/>
              <a:buFont typeface="Arial"/>
              <a:buNone/>
            </a:pPr>
            <a:r>
              <a:rPr lang="fr" sz="1100">
                <a:solidFill>
                  <a:srgbClr val="000000"/>
                </a:solidFill>
                <a:latin typeface="Montserrat"/>
                <a:ea typeface="Montserrat"/>
                <a:cs typeface="Montserrat"/>
                <a:sym typeface="Montserrat"/>
              </a:rPr>
              <a:t>   	pour les chansons qu’elle écrit.</a:t>
            </a:r>
            <a:endParaRPr sz="1100">
              <a:solidFill>
                <a:srgbClr val="000000"/>
              </a:solidFill>
              <a:latin typeface="Montserrat"/>
              <a:ea typeface="Montserrat"/>
              <a:cs typeface="Montserrat"/>
              <a:sym typeface="Montserrat"/>
            </a:endParaRPr>
          </a:p>
          <a:p>
            <a:pPr indent="-444500" lvl="0" marL="1346200" rtl="0" algn="l">
              <a:lnSpc>
                <a:spcPct val="150000"/>
              </a:lnSpc>
              <a:spcBef>
                <a:spcPts val="0"/>
              </a:spcBef>
              <a:spcAft>
                <a:spcPts val="0"/>
              </a:spcAft>
              <a:buClr>
                <a:srgbClr val="000000"/>
              </a:buClr>
              <a:buSzPts val="1100"/>
              <a:buFont typeface="Arial"/>
              <a:buNone/>
            </a:pPr>
            <a:r>
              <a:rPr lang="fr" sz="1100">
                <a:solidFill>
                  <a:srgbClr val="000000"/>
                </a:solidFill>
                <a:latin typeface="Montserrat"/>
                <a:ea typeface="Montserrat"/>
                <a:cs typeface="Montserrat"/>
                <a:sym typeface="Montserrat"/>
              </a:rPr>
              <a:t>	</a:t>
            </a:r>
            <a:r>
              <a:rPr b="1" lang="fr" sz="1100">
                <a:solidFill>
                  <a:srgbClr val="000000"/>
                </a:solidFill>
                <a:latin typeface="Montserrat"/>
                <a:ea typeface="Montserrat"/>
                <a:cs typeface="Montserrat"/>
                <a:sym typeface="Montserrat"/>
              </a:rPr>
              <a:t>Action</a:t>
            </a:r>
            <a:r>
              <a:rPr lang="fr" sz="1100">
                <a:solidFill>
                  <a:srgbClr val="000000"/>
                </a:solidFill>
                <a:latin typeface="Montserrat"/>
                <a:ea typeface="Montserrat"/>
                <a:cs typeface="Montserrat"/>
                <a:sym typeface="Montserrat"/>
              </a:rPr>
              <a:t> : Poste une annonce via sa page de profil.</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p:txBody>
      </p:sp>
      <p:pic>
        <p:nvPicPr>
          <p:cNvPr id="149" name="Google Shape;149;p24"/>
          <p:cNvPicPr preferRelativeResize="0"/>
          <p:nvPr/>
        </p:nvPicPr>
        <p:blipFill>
          <a:blip r:embed="rId3">
            <a:alphaModFix/>
          </a:blip>
          <a:stretch>
            <a:fillRect/>
          </a:stretch>
        </p:blipFill>
        <p:spPr>
          <a:xfrm>
            <a:off x="849250" y="1026850"/>
            <a:ext cx="2016001" cy="1344001"/>
          </a:xfrm>
          <a:prstGeom prst="rect">
            <a:avLst/>
          </a:prstGeom>
          <a:noFill/>
          <a:ln>
            <a:noFill/>
          </a:ln>
        </p:spPr>
      </p:pic>
      <p:sp>
        <p:nvSpPr>
          <p:cNvPr id="150" name="Google Shape;150;p24"/>
          <p:cNvSpPr txBox="1"/>
          <p:nvPr>
            <p:ph type="title"/>
          </p:nvPr>
        </p:nvSpPr>
        <p:spPr>
          <a:xfrm>
            <a:off x="4121400" y="3170125"/>
            <a:ext cx="4494300" cy="13440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rgbClr val="000000"/>
              </a:buClr>
              <a:buSzPts val="1100"/>
              <a:buFont typeface="Arial"/>
              <a:buNone/>
            </a:pPr>
            <a:r>
              <a:rPr b="1" lang="fr" sz="1200">
                <a:solidFill>
                  <a:srgbClr val="000000"/>
                </a:solidFill>
                <a:latin typeface="Montserrat"/>
                <a:ea typeface="Montserrat"/>
                <a:cs typeface="Montserrat"/>
                <a:sym typeface="Montserrat"/>
              </a:rPr>
              <a:t>   Marc 27 ans vidéaste amateur :</a:t>
            </a:r>
            <a:endParaRPr b="1" sz="1200">
              <a:solidFill>
                <a:srgbClr val="000000"/>
              </a:solidFill>
              <a:latin typeface="Montserrat"/>
              <a:ea typeface="Montserrat"/>
              <a:cs typeface="Montserrat"/>
              <a:sym typeface="Montserrat"/>
            </a:endParaRPr>
          </a:p>
          <a:p>
            <a:pPr indent="-444500" lvl="0" marL="584200" rtl="0" algn="l">
              <a:lnSpc>
                <a:spcPct val="150000"/>
              </a:lnSpc>
              <a:spcBef>
                <a:spcPts val="0"/>
              </a:spcBef>
              <a:spcAft>
                <a:spcPts val="0"/>
              </a:spcAft>
              <a:buClr>
                <a:srgbClr val="000000"/>
              </a:buClr>
              <a:buSzPts val="1100"/>
              <a:buFont typeface="Arial"/>
              <a:buNone/>
            </a:pPr>
            <a:r>
              <a:rPr b="1" lang="fr" sz="1200">
                <a:solidFill>
                  <a:srgbClr val="000000"/>
                </a:solidFill>
                <a:latin typeface="Montserrat"/>
                <a:ea typeface="Montserrat"/>
                <a:cs typeface="Montserrat"/>
                <a:sym typeface="Montserrat"/>
              </a:rPr>
              <a:t>     	</a:t>
            </a:r>
            <a:r>
              <a:rPr lang="fr" sz="1200">
                <a:solidFill>
                  <a:srgbClr val="000000"/>
                </a:solidFill>
                <a:latin typeface="Montserrat"/>
                <a:ea typeface="Montserrat"/>
                <a:cs typeface="Montserrat"/>
                <a:sym typeface="Montserrat"/>
              </a:rPr>
              <a:t>Il se rend sur le site afin de proposer ses</a:t>
            </a:r>
            <a:endParaRPr sz="1200">
              <a:solidFill>
                <a:srgbClr val="000000"/>
              </a:solidFill>
              <a:latin typeface="Montserrat"/>
              <a:ea typeface="Montserrat"/>
              <a:cs typeface="Montserrat"/>
              <a:sym typeface="Montserrat"/>
            </a:endParaRPr>
          </a:p>
          <a:p>
            <a:pPr indent="-444500" lvl="0" marL="584200" rtl="0" algn="l">
              <a:lnSpc>
                <a:spcPct val="150000"/>
              </a:lnSpc>
              <a:spcBef>
                <a:spcPts val="0"/>
              </a:spcBef>
              <a:spcAft>
                <a:spcPts val="0"/>
              </a:spcAft>
              <a:buClr>
                <a:srgbClr val="000000"/>
              </a:buClr>
              <a:buSzPts val="1100"/>
              <a:buFont typeface="Arial"/>
              <a:buNone/>
            </a:pPr>
            <a:r>
              <a:rPr lang="fr" sz="1200">
                <a:solidFill>
                  <a:srgbClr val="000000"/>
                </a:solidFill>
                <a:latin typeface="Montserrat"/>
                <a:ea typeface="Montserrat"/>
                <a:cs typeface="Montserrat"/>
                <a:sym typeface="Montserrat"/>
              </a:rPr>
              <a:t>        	compétences dans le domaine de la vidéo</a:t>
            </a:r>
            <a:endParaRPr sz="1200">
              <a:solidFill>
                <a:srgbClr val="000000"/>
              </a:solidFill>
              <a:latin typeface="Montserrat"/>
              <a:ea typeface="Montserrat"/>
              <a:cs typeface="Montserrat"/>
              <a:sym typeface="Montserrat"/>
            </a:endParaRPr>
          </a:p>
          <a:p>
            <a:pPr indent="-444500" lvl="0" marL="584200" rtl="0" algn="l">
              <a:lnSpc>
                <a:spcPct val="150000"/>
              </a:lnSpc>
              <a:spcBef>
                <a:spcPts val="0"/>
              </a:spcBef>
              <a:spcAft>
                <a:spcPts val="0"/>
              </a:spcAft>
              <a:buClr>
                <a:srgbClr val="000000"/>
              </a:buClr>
              <a:buSzPts val="1100"/>
              <a:buFont typeface="Arial"/>
              <a:buNone/>
            </a:pPr>
            <a:r>
              <a:rPr lang="fr" sz="1200">
                <a:solidFill>
                  <a:srgbClr val="000000"/>
                </a:solidFill>
                <a:latin typeface="Montserrat"/>
                <a:ea typeface="Montserrat"/>
                <a:cs typeface="Montserrat"/>
                <a:sym typeface="Montserrat"/>
              </a:rPr>
              <a:t>        	aux personnes désirant tourner un clip.</a:t>
            </a:r>
            <a:endParaRPr sz="1200">
              <a:solidFill>
                <a:srgbClr val="000000"/>
              </a:solidFill>
              <a:latin typeface="Montserrat"/>
              <a:ea typeface="Montserrat"/>
              <a:cs typeface="Montserrat"/>
              <a:sym typeface="Montserrat"/>
            </a:endParaRPr>
          </a:p>
          <a:p>
            <a:pPr indent="-444500" lvl="0" marL="584200" rtl="0" algn="l">
              <a:lnSpc>
                <a:spcPct val="150000"/>
              </a:lnSpc>
              <a:spcBef>
                <a:spcPts val="0"/>
              </a:spcBef>
              <a:spcAft>
                <a:spcPts val="0"/>
              </a:spcAft>
              <a:buClr>
                <a:srgbClr val="000000"/>
              </a:buClr>
              <a:buSzPts val="1100"/>
              <a:buFont typeface="Arial"/>
              <a:buNone/>
            </a:pPr>
            <a:r>
              <a:rPr lang="fr" sz="1200">
                <a:solidFill>
                  <a:srgbClr val="000000"/>
                </a:solidFill>
                <a:latin typeface="Montserrat"/>
                <a:ea typeface="Montserrat"/>
                <a:cs typeface="Montserrat"/>
                <a:sym typeface="Montserrat"/>
              </a:rPr>
              <a:t>	</a:t>
            </a:r>
            <a:r>
              <a:rPr b="1" lang="fr" sz="1200">
                <a:solidFill>
                  <a:srgbClr val="000000"/>
                </a:solidFill>
                <a:latin typeface="Montserrat"/>
                <a:ea typeface="Montserrat"/>
                <a:cs typeface="Montserrat"/>
                <a:sym typeface="Montserrat"/>
              </a:rPr>
              <a:t>Action</a:t>
            </a:r>
            <a:r>
              <a:rPr lang="fr" sz="1200">
                <a:solidFill>
                  <a:srgbClr val="000000"/>
                </a:solidFill>
                <a:latin typeface="Montserrat"/>
                <a:ea typeface="Montserrat"/>
                <a:cs typeface="Montserrat"/>
                <a:sym typeface="Montserrat"/>
              </a:rPr>
              <a:t> : Répond à une annonce via la page annonce.</a:t>
            </a:r>
            <a:endParaRPr sz="1200">
              <a:solidFill>
                <a:srgbClr val="000000"/>
              </a:solidFill>
              <a:latin typeface="Montserrat"/>
              <a:ea typeface="Montserrat"/>
              <a:cs typeface="Montserrat"/>
              <a:sym typeface="Montserrat"/>
            </a:endParaRPr>
          </a:p>
          <a:p>
            <a:pPr indent="0" lvl="0" marL="0" rtl="0" algn="ctr">
              <a:spcBef>
                <a:spcPts val="0"/>
              </a:spcBef>
              <a:spcAft>
                <a:spcPts val="0"/>
              </a:spcAft>
              <a:buNone/>
            </a:pPr>
            <a:r>
              <a:t/>
            </a:r>
            <a:endParaRPr sz="1100">
              <a:latin typeface="Montserrat"/>
              <a:ea typeface="Montserrat"/>
              <a:cs typeface="Montserrat"/>
              <a:sym typeface="Montserrat"/>
            </a:endParaRPr>
          </a:p>
        </p:txBody>
      </p:sp>
      <p:pic>
        <p:nvPicPr>
          <p:cNvPr id="151" name="Google Shape;151;p24"/>
          <p:cNvPicPr preferRelativeResize="0"/>
          <p:nvPr/>
        </p:nvPicPr>
        <p:blipFill>
          <a:blip r:embed="rId4">
            <a:alphaModFix/>
          </a:blip>
          <a:stretch>
            <a:fillRect/>
          </a:stretch>
        </p:blipFill>
        <p:spPr>
          <a:xfrm>
            <a:off x="849242" y="3170128"/>
            <a:ext cx="2016007" cy="1344000"/>
          </a:xfrm>
          <a:prstGeom prst="rect">
            <a:avLst/>
          </a:prstGeom>
          <a:noFill/>
          <a:ln>
            <a:noFill/>
          </a:ln>
        </p:spPr>
      </p:pic>
      <p:grpSp>
        <p:nvGrpSpPr>
          <p:cNvPr id="152" name="Google Shape;152;p24"/>
          <p:cNvGrpSpPr/>
          <p:nvPr/>
        </p:nvGrpSpPr>
        <p:grpSpPr>
          <a:xfrm>
            <a:off x="114" y="0"/>
            <a:ext cx="9151419" cy="672000"/>
            <a:chOff x="7300" y="0"/>
            <a:chExt cx="9136800" cy="672000"/>
          </a:xfrm>
        </p:grpSpPr>
        <p:sp>
          <p:nvSpPr>
            <p:cNvPr id="153" name="Google Shape;153;p24"/>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55" name="Google Shape;155;p24"/>
          <p:cNvPicPr preferRelativeResize="0"/>
          <p:nvPr/>
        </p:nvPicPr>
        <p:blipFill>
          <a:blip r:embed="rId5">
            <a:alphaModFix/>
          </a:blip>
          <a:stretch>
            <a:fillRect/>
          </a:stretch>
        </p:blipFill>
        <p:spPr>
          <a:xfrm>
            <a:off x="2651274" y="759675"/>
            <a:ext cx="3848848" cy="42813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Arborescence</a:t>
            </a:r>
            <a:endParaRPr b="1">
              <a:solidFill>
                <a:srgbClr val="8833F8"/>
              </a:solidFill>
              <a:latin typeface="Montserrat"/>
              <a:ea typeface="Montserrat"/>
              <a:cs typeface="Montserrat"/>
              <a:sym typeface="Montserrat"/>
            </a:endParaRPr>
          </a:p>
        </p:txBody>
      </p:sp>
      <p:grpSp>
        <p:nvGrpSpPr>
          <p:cNvPr id="161" name="Google Shape;161;p25"/>
          <p:cNvGrpSpPr/>
          <p:nvPr/>
        </p:nvGrpSpPr>
        <p:grpSpPr>
          <a:xfrm>
            <a:off x="7300" y="0"/>
            <a:ext cx="9136800" cy="672000"/>
            <a:chOff x="7300" y="0"/>
            <a:chExt cx="9136800" cy="672000"/>
          </a:xfrm>
        </p:grpSpPr>
        <p:sp>
          <p:nvSpPr>
            <p:cNvPr id="162" name="Google Shape;162;p25"/>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7" name="Shape 167"/>
        <p:cNvGrpSpPr/>
        <p:nvPr/>
      </p:nvGrpSpPr>
      <p:grpSpPr>
        <a:xfrm>
          <a:off x="0" y="0"/>
          <a:ext cx="0" cy="0"/>
          <a:chOff x="0" y="0"/>
          <a:chExt cx="0" cy="0"/>
        </a:xfrm>
      </p:grpSpPr>
      <p:grpSp>
        <p:nvGrpSpPr>
          <p:cNvPr id="168" name="Google Shape;168;p26"/>
          <p:cNvGrpSpPr/>
          <p:nvPr/>
        </p:nvGrpSpPr>
        <p:grpSpPr>
          <a:xfrm>
            <a:off x="103" y="0"/>
            <a:ext cx="9151419" cy="672000"/>
            <a:chOff x="7300" y="0"/>
            <a:chExt cx="9136800" cy="672000"/>
          </a:xfrm>
        </p:grpSpPr>
        <p:sp>
          <p:nvSpPr>
            <p:cNvPr id="169" name="Google Shape;169;p26"/>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71" name="Google Shape;171;p26"/>
          <p:cNvPicPr preferRelativeResize="0"/>
          <p:nvPr/>
        </p:nvPicPr>
        <p:blipFill>
          <a:blip r:embed="rId3">
            <a:alphaModFix/>
          </a:blip>
          <a:stretch>
            <a:fillRect/>
          </a:stretch>
        </p:blipFill>
        <p:spPr>
          <a:xfrm>
            <a:off x="2736512" y="913248"/>
            <a:ext cx="3670978" cy="4083498"/>
          </a:xfrm>
          <a:prstGeom prst="rect">
            <a:avLst/>
          </a:prstGeom>
          <a:noFill/>
          <a:ln>
            <a:noFill/>
          </a:ln>
        </p:spPr>
      </p:pic>
      <p:pic>
        <p:nvPicPr>
          <p:cNvPr id="172" name="Google Shape;172;p26"/>
          <p:cNvPicPr preferRelativeResize="0"/>
          <p:nvPr/>
        </p:nvPicPr>
        <p:blipFill rotWithShape="1">
          <a:blip r:embed="rId4">
            <a:alphaModFix/>
          </a:blip>
          <a:srcRect b="8342" l="23513" r="25668" t="17368"/>
          <a:stretch/>
        </p:blipFill>
        <p:spPr>
          <a:xfrm>
            <a:off x="2366426" y="1093525"/>
            <a:ext cx="4418549" cy="363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rPr>
              <a:t>Fonctionnalités</a:t>
            </a:r>
            <a:endParaRPr b="1">
              <a:solidFill>
                <a:srgbClr val="8833F8"/>
              </a:solidFill>
            </a:endParaRPr>
          </a:p>
        </p:txBody>
      </p:sp>
      <p:grpSp>
        <p:nvGrpSpPr>
          <p:cNvPr id="178" name="Google Shape;178;p27"/>
          <p:cNvGrpSpPr/>
          <p:nvPr/>
        </p:nvGrpSpPr>
        <p:grpSpPr>
          <a:xfrm>
            <a:off x="7300" y="0"/>
            <a:ext cx="9136800" cy="672000"/>
            <a:chOff x="7300" y="0"/>
            <a:chExt cx="9136800" cy="672000"/>
          </a:xfrm>
        </p:grpSpPr>
        <p:sp>
          <p:nvSpPr>
            <p:cNvPr id="179" name="Google Shape;179;p27"/>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4" name="Shape 184"/>
        <p:cNvGrpSpPr/>
        <p:nvPr/>
      </p:nvGrpSpPr>
      <p:grpSpPr>
        <a:xfrm>
          <a:off x="0" y="0"/>
          <a:ext cx="0" cy="0"/>
          <a:chOff x="0" y="0"/>
          <a:chExt cx="0" cy="0"/>
        </a:xfrm>
      </p:grpSpPr>
      <p:grpSp>
        <p:nvGrpSpPr>
          <p:cNvPr id="185" name="Google Shape;185;p28"/>
          <p:cNvGrpSpPr/>
          <p:nvPr/>
        </p:nvGrpSpPr>
        <p:grpSpPr>
          <a:xfrm>
            <a:off x="7300" y="0"/>
            <a:ext cx="9136800" cy="672000"/>
            <a:chOff x="7300" y="0"/>
            <a:chExt cx="9136800" cy="672000"/>
          </a:xfrm>
        </p:grpSpPr>
        <p:sp>
          <p:nvSpPr>
            <p:cNvPr id="186" name="Google Shape;186;p28"/>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88" name="Google Shape;188;p28"/>
          <p:cNvPicPr preferRelativeResize="0"/>
          <p:nvPr/>
        </p:nvPicPr>
        <p:blipFill>
          <a:blip r:embed="rId3">
            <a:alphaModFix/>
          </a:blip>
          <a:stretch>
            <a:fillRect/>
          </a:stretch>
        </p:blipFill>
        <p:spPr>
          <a:xfrm>
            <a:off x="2702813" y="824400"/>
            <a:ext cx="3745763" cy="4166701"/>
          </a:xfrm>
          <a:prstGeom prst="rect">
            <a:avLst/>
          </a:prstGeom>
          <a:noFill/>
          <a:ln>
            <a:noFill/>
          </a:ln>
        </p:spPr>
      </p:pic>
      <p:pic>
        <p:nvPicPr>
          <p:cNvPr id="189" name="Google Shape;189;p28"/>
          <p:cNvPicPr preferRelativeResize="0"/>
          <p:nvPr/>
        </p:nvPicPr>
        <p:blipFill rotWithShape="1">
          <a:blip r:embed="rId4">
            <a:alphaModFix/>
          </a:blip>
          <a:srcRect b="3575" l="25740" r="25599" t="18347"/>
          <a:stretch/>
        </p:blipFill>
        <p:spPr>
          <a:xfrm>
            <a:off x="2702825" y="1108750"/>
            <a:ext cx="4106050" cy="3705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Brainstorming/</a:t>
            </a:r>
            <a:r>
              <a:rPr b="1" lang="fr">
                <a:solidFill>
                  <a:srgbClr val="01DC0E"/>
                </a:solidFill>
                <a:latin typeface="Montserrat"/>
                <a:ea typeface="Montserrat"/>
                <a:cs typeface="Montserrat"/>
                <a:sym typeface="Montserrat"/>
              </a:rPr>
              <a:t>Osgood</a:t>
            </a:r>
            <a:endParaRPr b="1">
              <a:solidFill>
                <a:srgbClr val="01DC0E"/>
              </a:solidFill>
              <a:latin typeface="Montserrat"/>
              <a:ea typeface="Montserrat"/>
              <a:cs typeface="Montserrat"/>
              <a:sym typeface="Montserrat"/>
            </a:endParaRPr>
          </a:p>
        </p:txBody>
      </p:sp>
      <p:grpSp>
        <p:nvGrpSpPr>
          <p:cNvPr id="195" name="Google Shape;195;p29"/>
          <p:cNvGrpSpPr/>
          <p:nvPr/>
        </p:nvGrpSpPr>
        <p:grpSpPr>
          <a:xfrm>
            <a:off x="7300" y="0"/>
            <a:ext cx="9136800" cy="672000"/>
            <a:chOff x="7300" y="0"/>
            <a:chExt cx="9136800" cy="672000"/>
          </a:xfrm>
        </p:grpSpPr>
        <p:sp>
          <p:nvSpPr>
            <p:cNvPr id="196" name="Google Shape;196;p29"/>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1" name="Shape 201"/>
        <p:cNvGrpSpPr/>
        <p:nvPr/>
      </p:nvGrpSpPr>
      <p:grpSpPr>
        <a:xfrm>
          <a:off x="0" y="0"/>
          <a:ext cx="0" cy="0"/>
          <a:chOff x="0" y="0"/>
          <a:chExt cx="0" cy="0"/>
        </a:xfrm>
      </p:grpSpPr>
      <p:sp>
        <p:nvSpPr>
          <p:cNvPr id="202" name="Google Shape;202;p30"/>
          <p:cNvSpPr txBox="1"/>
          <p:nvPr>
            <p:ph type="title"/>
          </p:nvPr>
        </p:nvSpPr>
        <p:spPr>
          <a:xfrm>
            <a:off x="304400" y="951775"/>
            <a:ext cx="3446400" cy="3842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8833F8"/>
              </a:buClr>
              <a:buSzPts val="1800"/>
              <a:buFont typeface="Shrikhand"/>
              <a:buChar char="-"/>
            </a:pPr>
            <a:r>
              <a:rPr lang="fr" sz="1800">
                <a:solidFill>
                  <a:srgbClr val="8833F8"/>
                </a:solidFill>
                <a:latin typeface="Shrikhand"/>
                <a:ea typeface="Shrikhand"/>
                <a:cs typeface="Shrikhand"/>
                <a:sym typeface="Shrikhand"/>
              </a:rPr>
              <a:t>Emulation</a:t>
            </a:r>
            <a:endParaRPr sz="1800">
              <a:solidFill>
                <a:srgbClr val="8833F8"/>
              </a:solidFill>
              <a:latin typeface="Shrikhand"/>
              <a:ea typeface="Shrikhand"/>
              <a:cs typeface="Shrikhand"/>
              <a:sym typeface="Shrikhand"/>
            </a:endParaRPr>
          </a:p>
          <a:p>
            <a:pPr indent="-342900" lvl="0" marL="457200" rtl="0" algn="l">
              <a:spcBef>
                <a:spcPts val="0"/>
              </a:spcBef>
              <a:spcAft>
                <a:spcPts val="0"/>
              </a:spcAft>
              <a:buClr>
                <a:srgbClr val="8833F8"/>
              </a:buClr>
              <a:buSzPts val="1800"/>
              <a:buFont typeface="Shrikhand"/>
              <a:buChar char="-"/>
            </a:pPr>
            <a:r>
              <a:rPr lang="fr" sz="1800">
                <a:solidFill>
                  <a:srgbClr val="8833F8"/>
                </a:solidFill>
                <a:latin typeface="Shrikhand"/>
                <a:ea typeface="Shrikhand"/>
                <a:cs typeface="Shrikhand"/>
                <a:sym typeface="Shrikhand"/>
              </a:rPr>
              <a:t>Synergie</a:t>
            </a:r>
            <a:endParaRPr sz="1800">
              <a:solidFill>
                <a:srgbClr val="8833F8"/>
              </a:solidFill>
              <a:latin typeface="Shrikhand"/>
              <a:ea typeface="Shrikhand"/>
              <a:cs typeface="Shrikhand"/>
              <a:sym typeface="Shrikhand"/>
            </a:endParaRPr>
          </a:p>
          <a:p>
            <a:pPr indent="-342900" lvl="0" marL="457200" rtl="0" algn="l">
              <a:spcBef>
                <a:spcPts val="0"/>
              </a:spcBef>
              <a:spcAft>
                <a:spcPts val="0"/>
              </a:spcAft>
              <a:buClr>
                <a:srgbClr val="8833F8"/>
              </a:buClr>
              <a:buSzPts val="1800"/>
              <a:buFont typeface="Shrikhand"/>
              <a:buChar char="-"/>
            </a:pPr>
            <a:r>
              <a:rPr lang="fr" sz="1800">
                <a:solidFill>
                  <a:srgbClr val="8833F8"/>
                </a:solidFill>
                <a:latin typeface="Shrikhand"/>
                <a:ea typeface="Shrikhand"/>
                <a:cs typeface="Shrikhand"/>
                <a:sym typeface="Shrikhand"/>
              </a:rPr>
              <a:t>Idées</a:t>
            </a:r>
            <a:endParaRPr sz="1800">
              <a:solidFill>
                <a:srgbClr val="8833F8"/>
              </a:solidFill>
              <a:latin typeface="Shrikhand"/>
              <a:ea typeface="Shrikhand"/>
              <a:cs typeface="Shrikhand"/>
              <a:sym typeface="Shrikhand"/>
            </a:endParaRPr>
          </a:p>
          <a:p>
            <a:pPr indent="-342900" lvl="0" marL="457200" rtl="0" algn="l">
              <a:spcBef>
                <a:spcPts val="0"/>
              </a:spcBef>
              <a:spcAft>
                <a:spcPts val="0"/>
              </a:spcAft>
              <a:buClr>
                <a:srgbClr val="8833F8"/>
              </a:buClr>
              <a:buSzPts val="1800"/>
              <a:buFont typeface="Shrikhand"/>
              <a:buChar char="-"/>
            </a:pPr>
            <a:r>
              <a:rPr lang="fr" sz="1800">
                <a:solidFill>
                  <a:srgbClr val="8833F8"/>
                </a:solidFill>
                <a:latin typeface="Shrikhand"/>
                <a:ea typeface="Shrikhand"/>
                <a:cs typeface="Shrikhand"/>
                <a:sym typeface="Shrikhand"/>
              </a:rPr>
              <a:t>Propriété intellectuelle</a:t>
            </a:r>
            <a:endParaRPr sz="1800">
              <a:solidFill>
                <a:srgbClr val="8833F8"/>
              </a:solidFill>
              <a:latin typeface="Shrikhand"/>
              <a:ea typeface="Shrikhand"/>
              <a:cs typeface="Shrikhand"/>
              <a:sym typeface="Shrikhand"/>
            </a:endParaRPr>
          </a:p>
          <a:p>
            <a:pPr indent="-342900" lvl="0" marL="457200" rtl="0" algn="l">
              <a:spcBef>
                <a:spcPts val="0"/>
              </a:spcBef>
              <a:spcAft>
                <a:spcPts val="0"/>
              </a:spcAft>
              <a:buClr>
                <a:srgbClr val="8833F8"/>
              </a:buClr>
              <a:buSzPts val="1800"/>
              <a:buFont typeface="Shrikhand"/>
              <a:buChar char="-"/>
            </a:pPr>
            <a:r>
              <a:rPr lang="fr" sz="1800">
                <a:solidFill>
                  <a:srgbClr val="8833F8"/>
                </a:solidFill>
                <a:latin typeface="Shrikhand"/>
                <a:ea typeface="Shrikhand"/>
                <a:cs typeface="Shrikhand"/>
                <a:sym typeface="Shrikhand"/>
              </a:rPr>
              <a:t>Genre musical</a:t>
            </a:r>
            <a:endParaRPr sz="1800">
              <a:solidFill>
                <a:srgbClr val="8833F8"/>
              </a:solidFill>
              <a:latin typeface="Shrikhand"/>
              <a:ea typeface="Shrikhand"/>
              <a:cs typeface="Shrikhand"/>
              <a:sym typeface="Shrikhand"/>
            </a:endParaRPr>
          </a:p>
        </p:txBody>
      </p:sp>
      <p:sp>
        <p:nvSpPr>
          <p:cNvPr id="203" name="Google Shape;203;p30"/>
          <p:cNvSpPr txBox="1"/>
          <p:nvPr>
            <p:ph type="title"/>
          </p:nvPr>
        </p:nvSpPr>
        <p:spPr>
          <a:xfrm>
            <a:off x="4850675" y="951775"/>
            <a:ext cx="3446400" cy="3842100"/>
          </a:xfrm>
          <a:prstGeom prst="rect">
            <a:avLst/>
          </a:prstGeom>
        </p:spPr>
        <p:txBody>
          <a:bodyPr anchorCtr="0" anchor="ctr" bIns="91425" lIns="91425" spcFirstLastPara="1" rIns="91425" wrap="square" tIns="91425">
            <a:noAutofit/>
          </a:bodyPr>
          <a:lstStyle/>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Plateforme</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Musique</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Communauté</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Instruments</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Partage</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Création</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Amateur</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Groupe</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Talents</a:t>
            </a:r>
            <a:endParaRPr sz="1800">
              <a:solidFill>
                <a:srgbClr val="01DC0E"/>
              </a:solidFill>
              <a:latin typeface="Shrikhand"/>
              <a:ea typeface="Shrikhand"/>
              <a:cs typeface="Shrikhand"/>
              <a:sym typeface="Shrikhand"/>
            </a:endParaRPr>
          </a:p>
          <a:p>
            <a:pPr indent="-342900" lvl="0" marL="457200" rtl="0" algn="ctr">
              <a:spcBef>
                <a:spcPts val="0"/>
              </a:spcBef>
              <a:spcAft>
                <a:spcPts val="0"/>
              </a:spcAft>
              <a:buClr>
                <a:srgbClr val="01DC0E"/>
              </a:buClr>
              <a:buSzPts val="1800"/>
              <a:buFont typeface="Shrikhand"/>
              <a:buChar char="-"/>
            </a:pPr>
            <a:r>
              <a:rPr lang="fr" sz="1800">
                <a:solidFill>
                  <a:srgbClr val="01DC0E"/>
                </a:solidFill>
                <a:latin typeface="Shrikhand"/>
                <a:ea typeface="Shrikhand"/>
                <a:cs typeface="Shrikhand"/>
                <a:sym typeface="Shrikhand"/>
              </a:rPr>
              <a:t>Réseau</a:t>
            </a:r>
            <a:endParaRPr sz="1800">
              <a:solidFill>
                <a:srgbClr val="01DC0E"/>
              </a:solidFill>
              <a:latin typeface="Shrikhand"/>
              <a:ea typeface="Shrikhand"/>
              <a:cs typeface="Shrikhand"/>
              <a:sym typeface="Shrikhand"/>
            </a:endParaRPr>
          </a:p>
        </p:txBody>
      </p:sp>
      <p:grpSp>
        <p:nvGrpSpPr>
          <p:cNvPr id="204" name="Google Shape;204;p30"/>
          <p:cNvGrpSpPr/>
          <p:nvPr/>
        </p:nvGrpSpPr>
        <p:grpSpPr>
          <a:xfrm>
            <a:off x="7300" y="0"/>
            <a:ext cx="9136800" cy="672000"/>
            <a:chOff x="7300" y="0"/>
            <a:chExt cx="9136800" cy="672000"/>
          </a:xfrm>
        </p:grpSpPr>
        <p:sp>
          <p:nvSpPr>
            <p:cNvPr id="205" name="Google Shape;205;p30"/>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07" name="Google Shape;207;p30"/>
          <p:cNvPicPr preferRelativeResize="0"/>
          <p:nvPr/>
        </p:nvPicPr>
        <p:blipFill>
          <a:blip r:embed="rId3">
            <a:alphaModFix/>
          </a:blip>
          <a:stretch>
            <a:fillRect/>
          </a:stretch>
        </p:blipFill>
        <p:spPr>
          <a:xfrm>
            <a:off x="2687862" y="776963"/>
            <a:ext cx="3768273" cy="41917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Moodboard</a:t>
            </a:r>
            <a:endParaRPr b="1">
              <a:solidFill>
                <a:srgbClr val="8833F8"/>
              </a:solidFill>
              <a:latin typeface="Montserrat"/>
              <a:ea typeface="Montserrat"/>
              <a:cs typeface="Montserrat"/>
              <a:sym typeface="Montserrat"/>
            </a:endParaRPr>
          </a:p>
        </p:txBody>
      </p:sp>
      <p:grpSp>
        <p:nvGrpSpPr>
          <p:cNvPr id="213" name="Google Shape;213;p31"/>
          <p:cNvGrpSpPr/>
          <p:nvPr/>
        </p:nvGrpSpPr>
        <p:grpSpPr>
          <a:xfrm>
            <a:off x="7300" y="0"/>
            <a:ext cx="9136800" cy="672000"/>
            <a:chOff x="7300" y="0"/>
            <a:chExt cx="9136800" cy="672000"/>
          </a:xfrm>
        </p:grpSpPr>
        <p:sp>
          <p:nvSpPr>
            <p:cNvPr id="214" name="Google Shape;214;p31"/>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7677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Présentation</a:t>
            </a:r>
            <a:r>
              <a:rPr b="1" lang="fr">
                <a:latin typeface="Montserrat"/>
                <a:ea typeface="Montserrat"/>
                <a:cs typeface="Montserrat"/>
                <a:sym typeface="Montserrat"/>
              </a:rPr>
              <a:t> </a:t>
            </a:r>
            <a:r>
              <a:rPr b="1" lang="fr">
                <a:solidFill>
                  <a:srgbClr val="01DC0E"/>
                </a:solidFill>
                <a:latin typeface="Montserrat"/>
                <a:ea typeface="Montserrat"/>
                <a:cs typeface="Montserrat"/>
                <a:sym typeface="Montserrat"/>
              </a:rPr>
              <a:t>personnelle</a:t>
            </a:r>
            <a:endParaRPr b="1">
              <a:solidFill>
                <a:srgbClr val="01DC0E"/>
              </a:solidFill>
              <a:latin typeface="Montserrat"/>
              <a:ea typeface="Montserrat"/>
              <a:cs typeface="Montserrat"/>
              <a:sym typeface="Montserrat"/>
            </a:endParaRPr>
          </a:p>
        </p:txBody>
      </p:sp>
      <p:grpSp>
        <p:nvGrpSpPr>
          <p:cNvPr id="61" name="Google Shape;61;p14"/>
          <p:cNvGrpSpPr/>
          <p:nvPr/>
        </p:nvGrpSpPr>
        <p:grpSpPr>
          <a:xfrm>
            <a:off x="7300" y="0"/>
            <a:ext cx="9136800" cy="672000"/>
            <a:chOff x="7300" y="0"/>
            <a:chExt cx="9136800" cy="672000"/>
          </a:xfrm>
        </p:grpSpPr>
        <p:sp>
          <p:nvSpPr>
            <p:cNvPr id="62" name="Google Shape;62;p14"/>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9" name="Shape 219"/>
        <p:cNvGrpSpPr/>
        <p:nvPr/>
      </p:nvGrpSpPr>
      <p:grpSpPr>
        <a:xfrm>
          <a:off x="0" y="0"/>
          <a:ext cx="0" cy="0"/>
          <a:chOff x="0" y="0"/>
          <a:chExt cx="0" cy="0"/>
        </a:xfrm>
      </p:grpSpPr>
      <p:grpSp>
        <p:nvGrpSpPr>
          <p:cNvPr id="220" name="Google Shape;220;p32"/>
          <p:cNvGrpSpPr/>
          <p:nvPr/>
        </p:nvGrpSpPr>
        <p:grpSpPr>
          <a:xfrm>
            <a:off x="7300" y="0"/>
            <a:ext cx="9136800" cy="672000"/>
            <a:chOff x="7300" y="0"/>
            <a:chExt cx="9136800" cy="672000"/>
          </a:xfrm>
        </p:grpSpPr>
        <p:sp>
          <p:nvSpPr>
            <p:cNvPr id="221" name="Google Shape;221;p32"/>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23" name="Google Shape;223;p32"/>
          <p:cNvPicPr preferRelativeResize="0"/>
          <p:nvPr/>
        </p:nvPicPr>
        <p:blipFill>
          <a:blip r:embed="rId3">
            <a:alphaModFix/>
          </a:blip>
          <a:stretch>
            <a:fillRect/>
          </a:stretch>
        </p:blipFill>
        <p:spPr>
          <a:xfrm>
            <a:off x="2699113" y="831700"/>
            <a:ext cx="3745763" cy="4166701"/>
          </a:xfrm>
          <a:prstGeom prst="rect">
            <a:avLst/>
          </a:prstGeom>
          <a:noFill/>
          <a:ln>
            <a:noFill/>
          </a:ln>
        </p:spPr>
      </p:pic>
      <p:pic>
        <p:nvPicPr>
          <p:cNvPr id="224" name="Google Shape;224;p32"/>
          <p:cNvPicPr preferRelativeResize="0"/>
          <p:nvPr/>
        </p:nvPicPr>
        <p:blipFill rotWithShape="1">
          <a:blip r:embed="rId4">
            <a:alphaModFix/>
          </a:blip>
          <a:srcRect b="11770" l="25187" r="25915" t="27150"/>
          <a:stretch/>
        </p:blipFill>
        <p:spPr>
          <a:xfrm>
            <a:off x="1938200" y="1061913"/>
            <a:ext cx="5274998" cy="3706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Style </a:t>
            </a:r>
            <a:r>
              <a:rPr b="1" lang="fr">
                <a:solidFill>
                  <a:srgbClr val="01DC0E"/>
                </a:solidFill>
                <a:latin typeface="Montserrat"/>
                <a:ea typeface="Montserrat"/>
                <a:cs typeface="Montserrat"/>
                <a:sym typeface="Montserrat"/>
              </a:rPr>
              <a:t>tiles</a:t>
            </a:r>
            <a:endParaRPr b="1">
              <a:solidFill>
                <a:srgbClr val="01DC0E"/>
              </a:solidFill>
              <a:latin typeface="Montserrat"/>
              <a:ea typeface="Montserrat"/>
              <a:cs typeface="Montserrat"/>
              <a:sym typeface="Montserrat"/>
            </a:endParaRPr>
          </a:p>
        </p:txBody>
      </p:sp>
      <p:grpSp>
        <p:nvGrpSpPr>
          <p:cNvPr id="230" name="Google Shape;230;p33"/>
          <p:cNvGrpSpPr/>
          <p:nvPr/>
        </p:nvGrpSpPr>
        <p:grpSpPr>
          <a:xfrm>
            <a:off x="7300" y="0"/>
            <a:ext cx="9136800" cy="672000"/>
            <a:chOff x="7300" y="0"/>
            <a:chExt cx="9136800" cy="672000"/>
          </a:xfrm>
        </p:grpSpPr>
        <p:sp>
          <p:nvSpPr>
            <p:cNvPr id="231" name="Google Shape;231;p33"/>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6" name="Shape 236"/>
        <p:cNvGrpSpPr/>
        <p:nvPr/>
      </p:nvGrpSpPr>
      <p:grpSpPr>
        <a:xfrm>
          <a:off x="0" y="0"/>
          <a:ext cx="0" cy="0"/>
          <a:chOff x="0" y="0"/>
          <a:chExt cx="0" cy="0"/>
        </a:xfrm>
      </p:grpSpPr>
      <p:grpSp>
        <p:nvGrpSpPr>
          <p:cNvPr id="237" name="Google Shape;237;p34"/>
          <p:cNvGrpSpPr/>
          <p:nvPr/>
        </p:nvGrpSpPr>
        <p:grpSpPr>
          <a:xfrm>
            <a:off x="7300" y="0"/>
            <a:ext cx="9136800" cy="672000"/>
            <a:chOff x="7300" y="0"/>
            <a:chExt cx="9136800" cy="672000"/>
          </a:xfrm>
        </p:grpSpPr>
        <p:sp>
          <p:nvSpPr>
            <p:cNvPr id="238" name="Google Shape;238;p34"/>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40" name="Google Shape;240;p34"/>
          <p:cNvPicPr preferRelativeResize="0"/>
          <p:nvPr/>
        </p:nvPicPr>
        <p:blipFill>
          <a:blip r:embed="rId3">
            <a:alphaModFix/>
          </a:blip>
          <a:stretch>
            <a:fillRect/>
          </a:stretch>
        </p:blipFill>
        <p:spPr>
          <a:xfrm>
            <a:off x="2702813" y="853625"/>
            <a:ext cx="3745763" cy="4166701"/>
          </a:xfrm>
          <a:prstGeom prst="rect">
            <a:avLst/>
          </a:prstGeom>
          <a:noFill/>
          <a:ln>
            <a:noFill/>
          </a:ln>
        </p:spPr>
      </p:pic>
      <p:pic>
        <p:nvPicPr>
          <p:cNvPr id="241" name="Google Shape;241;p34"/>
          <p:cNvPicPr preferRelativeResize="0"/>
          <p:nvPr/>
        </p:nvPicPr>
        <p:blipFill>
          <a:blip r:embed="rId4">
            <a:alphaModFix/>
          </a:blip>
          <a:stretch>
            <a:fillRect/>
          </a:stretch>
        </p:blipFill>
        <p:spPr>
          <a:xfrm>
            <a:off x="1864038" y="1025700"/>
            <a:ext cx="5423332" cy="38225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5" name="Shape 245"/>
        <p:cNvGrpSpPr/>
        <p:nvPr/>
      </p:nvGrpSpPr>
      <p:grpSpPr>
        <a:xfrm>
          <a:off x="0" y="0"/>
          <a:ext cx="0" cy="0"/>
          <a:chOff x="0" y="0"/>
          <a:chExt cx="0" cy="0"/>
        </a:xfrm>
      </p:grpSpPr>
      <p:sp>
        <p:nvSpPr>
          <p:cNvPr id="246" name="Google Shape;246;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Wireframes</a:t>
            </a:r>
            <a:endParaRPr b="1">
              <a:solidFill>
                <a:srgbClr val="8833F8"/>
              </a:solidFill>
              <a:latin typeface="Montserrat"/>
              <a:ea typeface="Montserrat"/>
              <a:cs typeface="Montserrat"/>
              <a:sym typeface="Montserrat"/>
            </a:endParaRPr>
          </a:p>
        </p:txBody>
      </p:sp>
      <p:grpSp>
        <p:nvGrpSpPr>
          <p:cNvPr id="247" name="Google Shape;247;p35"/>
          <p:cNvGrpSpPr/>
          <p:nvPr/>
        </p:nvGrpSpPr>
        <p:grpSpPr>
          <a:xfrm>
            <a:off x="7300" y="0"/>
            <a:ext cx="9136800" cy="672000"/>
            <a:chOff x="7300" y="0"/>
            <a:chExt cx="9136800" cy="672000"/>
          </a:xfrm>
        </p:grpSpPr>
        <p:sp>
          <p:nvSpPr>
            <p:cNvPr id="248" name="Google Shape;248;p35"/>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sp>
        <p:nvSpPr>
          <p:cNvPr id="254" name="Google Shape;254;p36"/>
          <p:cNvSpPr txBox="1"/>
          <p:nvPr/>
        </p:nvSpPr>
        <p:spPr>
          <a:xfrm>
            <a:off x="3038725" y="754975"/>
            <a:ext cx="30666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Desktop</a:t>
            </a:r>
            <a:endParaRPr>
              <a:latin typeface="Montserrat"/>
              <a:ea typeface="Montserrat"/>
              <a:cs typeface="Montserrat"/>
              <a:sym typeface="Montserrat"/>
            </a:endParaRPr>
          </a:p>
        </p:txBody>
      </p:sp>
      <p:grpSp>
        <p:nvGrpSpPr>
          <p:cNvPr id="255" name="Google Shape;255;p36"/>
          <p:cNvGrpSpPr/>
          <p:nvPr/>
        </p:nvGrpSpPr>
        <p:grpSpPr>
          <a:xfrm>
            <a:off x="7300" y="0"/>
            <a:ext cx="9136800" cy="672000"/>
            <a:chOff x="7300" y="0"/>
            <a:chExt cx="9136800" cy="672000"/>
          </a:xfrm>
        </p:grpSpPr>
        <p:sp>
          <p:nvSpPr>
            <p:cNvPr id="256" name="Google Shape;256;p36"/>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58" name="Google Shape;258;p36"/>
          <p:cNvPicPr preferRelativeResize="0"/>
          <p:nvPr/>
        </p:nvPicPr>
        <p:blipFill>
          <a:blip r:embed="rId3">
            <a:alphaModFix/>
          </a:blip>
          <a:stretch>
            <a:fillRect/>
          </a:stretch>
        </p:blipFill>
        <p:spPr>
          <a:xfrm>
            <a:off x="2724737" y="804675"/>
            <a:ext cx="3694526" cy="4109699"/>
          </a:xfrm>
          <a:prstGeom prst="rect">
            <a:avLst/>
          </a:prstGeom>
          <a:noFill/>
          <a:ln>
            <a:noFill/>
          </a:ln>
        </p:spPr>
      </p:pic>
      <p:pic>
        <p:nvPicPr>
          <p:cNvPr id="259" name="Google Shape;259;p36"/>
          <p:cNvPicPr preferRelativeResize="0"/>
          <p:nvPr/>
        </p:nvPicPr>
        <p:blipFill rotWithShape="1">
          <a:blip r:embed="rId4">
            <a:alphaModFix/>
          </a:blip>
          <a:srcRect b="9008" l="0" r="0" t="0"/>
          <a:stretch/>
        </p:blipFill>
        <p:spPr>
          <a:xfrm>
            <a:off x="2626250" y="1317525"/>
            <a:ext cx="3891575" cy="3190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3" name="Shape 263"/>
        <p:cNvGrpSpPr/>
        <p:nvPr/>
      </p:nvGrpSpPr>
      <p:grpSpPr>
        <a:xfrm>
          <a:off x="0" y="0"/>
          <a:ext cx="0" cy="0"/>
          <a:chOff x="0" y="0"/>
          <a:chExt cx="0" cy="0"/>
        </a:xfrm>
      </p:grpSpPr>
      <p:sp>
        <p:nvSpPr>
          <p:cNvPr id="264" name="Google Shape;264;p37"/>
          <p:cNvSpPr txBox="1"/>
          <p:nvPr/>
        </p:nvSpPr>
        <p:spPr>
          <a:xfrm>
            <a:off x="3307650" y="902625"/>
            <a:ext cx="25287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tablette</a:t>
            </a:r>
            <a:endParaRPr>
              <a:latin typeface="Montserrat"/>
              <a:ea typeface="Montserrat"/>
              <a:cs typeface="Montserrat"/>
              <a:sym typeface="Montserrat"/>
            </a:endParaRPr>
          </a:p>
        </p:txBody>
      </p:sp>
      <p:grpSp>
        <p:nvGrpSpPr>
          <p:cNvPr id="265" name="Google Shape;265;p37"/>
          <p:cNvGrpSpPr/>
          <p:nvPr/>
        </p:nvGrpSpPr>
        <p:grpSpPr>
          <a:xfrm>
            <a:off x="7300" y="0"/>
            <a:ext cx="9136800" cy="672000"/>
            <a:chOff x="7300" y="0"/>
            <a:chExt cx="9136800" cy="672000"/>
          </a:xfrm>
        </p:grpSpPr>
        <p:sp>
          <p:nvSpPr>
            <p:cNvPr id="266" name="Google Shape;266;p37"/>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68" name="Google Shape;268;p37"/>
          <p:cNvPicPr preferRelativeResize="0"/>
          <p:nvPr/>
        </p:nvPicPr>
        <p:blipFill rotWithShape="1">
          <a:blip r:embed="rId3">
            <a:alphaModFix/>
          </a:blip>
          <a:srcRect b="0" l="0" r="0" t="0"/>
          <a:stretch/>
        </p:blipFill>
        <p:spPr>
          <a:xfrm>
            <a:off x="2802791" y="968375"/>
            <a:ext cx="3538422" cy="3936074"/>
          </a:xfrm>
          <a:prstGeom prst="rect">
            <a:avLst/>
          </a:prstGeom>
          <a:noFill/>
          <a:ln>
            <a:noFill/>
          </a:ln>
        </p:spPr>
      </p:pic>
      <p:pic>
        <p:nvPicPr>
          <p:cNvPr id="269" name="Google Shape;269;p37"/>
          <p:cNvPicPr preferRelativeResize="0"/>
          <p:nvPr/>
        </p:nvPicPr>
        <p:blipFill rotWithShape="1">
          <a:blip r:embed="rId4">
            <a:alphaModFix/>
          </a:blip>
          <a:srcRect b="6059" l="4282" r="2416" t="0"/>
          <a:stretch/>
        </p:blipFill>
        <p:spPr>
          <a:xfrm>
            <a:off x="3236600" y="1264375"/>
            <a:ext cx="2725176" cy="3323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3" name="Shape 273"/>
        <p:cNvGrpSpPr/>
        <p:nvPr/>
      </p:nvGrpSpPr>
      <p:grpSpPr>
        <a:xfrm>
          <a:off x="0" y="0"/>
          <a:ext cx="0" cy="0"/>
          <a:chOff x="0" y="0"/>
          <a:chExt cx="0" cy="0"/>
        </a:xfrm>
      </p:grpSpPr>
      <p:sp>
        <p:nvSpPr>
          <p:cNvPr id="274" name="Google Shape;274;p38"/>
          <p:cNvSpPr txBox="1"/>
          <p:nvPr/>
        </p:nvSpPr>
        <p:spPr>
          <a:xfrm>
            <a:off x="3346050" y="705425"/>
            <a:ext cx="2451900" cy="4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smartphone</a:t>
            </a:r>
            <a:endParaRPr>
              <a:latin typeface="Montserrat"/>
              <a:ea typeface="Montserrat"/>
              <a:cs typeface="Montserrat"/>
              <a:sym typeface="Montserrat"/>
            </a:endParaRPr>
          </a:p>
        </p:txBody>
      </p:sp>
      <p:grpSp>
        <p:nvGrpSpPr>
          <p:cNvPr id="275" name="Google Shape;275;p38"/>
          <p:cNvGrpSpPr/>
          <p:nvPr/>
        </p:nvGrpSpPr>
        <p:grpSpPr>
          <a:xfrm>
            <a:off x="7300" y="0"/>
            <a:ext cx="9136800" cy="672000"/>
            <a:chOff x="7300" y="0"/>
            <a:chExt cx="9136800" cy="672000"/>
          </a:xfrm>
        </p:grpSpPr>
        <p:sp>
          <p:nvSpPr>
            <p:cNvPr id="276" name="Google Shape;276;p38"/>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78" name="Google Shape;278;p38"/>
          <p:cNvPicPr preferRelativeResize="0"/>
          <p:nvPr/>
        </p:nvPicPr>
        <p:blipFill>
          <a:blip r:embed="rId3">
            <a:alphaModFix/>
          </a:blip>
          <a:stretch>
            <a:fillRect/>
          </a:stretch>
        </p:blipFill>
        <p:spPr>
          <a:xfrm>
            <a:off x="2723924" y="869275"/>
            <a:ext cx="3703548" cy="4119749"/>
          </a:xfrm>
          <a:prstGeom prst="rect">
            <a:avLst/>
          </a:prstGeom>
          <a:noFill/>
          <a:ln>
            <a:noFill/>
          </a:ln>
        </p:spPr>
      </p:pic>
      <p:pic>
        <p:nvPicPr>
          <p:cNvPr id="279" name="Google Shape;279;p38"/>
          <p:cNvPicPr preferRelativeResize="0"/>
          <p:nvPr/>
        </p:nvPicPr>
        <p:blipFill rotWithShape="1">
          <a:blip r:embed="rId4">
            <a:alphaModFix/>
          </a:blip>
          <a:srcRect b="8113" l="8555" r="5894" t="0"/>
          <a:stretch/>
        </p:blipFill>
        <p:spPr>
          <a:xfrm>
            <a:off x="3726125" y="1187525"/>
            <a:ext cx="1746150" cy="343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Zonings</a:t>
            </a:r>
            <a:endParaRPr b="1">
              <a:solidFill>
                <a:srgbClr val="8833F8"/>
              </a:solidFill>
              <a:latin typeface="Montserrat"/>
              <a:ea typeface="Montserrat"/>
              <a:cs typeface="Montserrat"/>
              <a:sym typeface="Montserrat"/>
            </a:endParaRPr>
          </a:p>
        </p:txBody>
      </p:sp>
      <p:grpSp>
        <p:nvGrpSpPr>
          <p:cNvPr id="285" name="Google Shape;285;p39"/>
          <p:cNvGrpSpPr/>
          <p:nvPr/>
        </p:nvGrpSpPr>
        <p:grpSpPr>
          <a:xfrm>
            <a:off x="7300" y="0"/>
            <a:ext cx="9136800" cy="672000"/>
            <a:chOff x="7300" y="0"/>
            <a:chExt cx="9136800" cy="672000"/>
          </a:xfrm>
        </p:grpSpPr>
        <p:sp>
          <p:nvSpPr>
            <p:cNvPr id="286" name="Google Shape;286;p39"/>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sp>
        <p:nvSpPr>
          <p:cNvPr id="292" name="Google Shape;292;p40"/>
          <p:cNvSpPr txBox="1"/>
          <p:nvPr/>
        </p:nvSpPr>
        <p:spPr>
          <a:xfrm>
            <a:off x="2898875" y="656225"/>
            <a:ext cx="33462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desktop</a:t>
            </a:r>
            <a:endParaRPr>
              <a:latin typeface="Montserrat"/>
              <a:ea typeface="Montserrat"/>
              <a:cs typeface="Montserrat"/>
              <a:sym typeface="Montserrat"/>
            </a:endParaRPr>
          </a:p>
        </p:txBody>
      </p:sp>
      <p:grpSp>
        <p:nvGrpSpPr>
          <p:cNvPr id="293" name="Google Shape;293;p40"/>
          <p:cNvGrpSpPr/>
          <p:nvPr/>
        </p:nvGrpSpPr>
        <p:grpSpPr>
          <a:xfrm>
            <a:off x="7300" y="0"/>
            <a:ext cx="9136800" cy="672000"/>
            <a:chOff x="7300" y="0"/>
            <a:chExt cx="9136800" cy="672000"/>
          </a:xfrm>
        </p:grpSpPr>
        <p:sp>
          <p:nvSpPr>
            <p:cNvPr id="294" name="Google Shape;294;p40"/>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296" name="Google Shape;296;p40"/>
          <p:cNvPicPr preferRelativeResize="0"/>
          <p:nvPr/>
        </p:nvPicPr>
        <p:blipFill>
          <a:blip r:embed="rId3">
            <a:alphaModFix/>
          </a:blip>
          <a:stretch>
            <a:fillRect/>
          </a:stretch>
        </p:blipFill>
        <p:spPr>
          <a:xfrm>
            <a:off x="2708775" y="896100"/>
            <a:ext cx="3733852" cy="4153424"/>
          </a:xfrm>
          <a:prstGeom prst="rect">
            <a:avLst/>
          </a:prstGeom>
          <a:noFill/>
          <a:ln>
            <a:noFill/>
          </a:ln>
        </p:spPr>
      </p:pic>
      <p:pic>
        <p:nvPicPr>
          <p:cNvPr id="297" name="Google Shape;297;p40"/>
          <p:cNvPicPr preferRelativeResize="0"/>
          <p:nvPr/>
        </p:nvPicPr>
        <p:blipFill rotWithShape="1">
          <a:blip r:embed="rId4">
            <a:alphaModFix/>
          </a:blip>
          <a:srcRect b="9485" l="3867" r="2271" t="0"/>
          <a:stretch/>
        </p:blipFill>
        <p:spPr>
          <a:xfrm>
            <a:off x="2148000" y="1230975"/>
            <a:ext cx="4931624" cy="3430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1" name="Shape 301"/>
        <p:cNvGrpSpPr/>
        <p:nvPr/>
      </p:nvGrpSpPr>
      <p:grpSpPr>
        <a:xfrm>
          <a:off x="0" y="0"/>
          <a:ext cx="0" cy="0"/>
          <a:chOff x="0" y="0"/>
          <a:chExt cx="0" cy="0"/>
        </a:xfrm>
      </p:grpSpPr>
      <p:sp>
        <p:nvSpPr>
          <p:cNvPr id="302" name="Google Shape;302;p41"/>
          <p:cNvSpPr txBox="1"/>
          <p:nvPr/>
        </p:nvSpPr>
        <p:spPr>
          <a:xfrm>
            <a:off x="3164388" y="657750"/>
            <a:ext cx="28152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tablette</a:t>
            </a:r>
            <a:endParaRPr>
              <a:latin typeface="Montserrat"/>
              <a:ea typeface="Montserrat"/>
              <a:cs typeface="Montserrat"/>
              <a:sym typeface="Montserrat"/>
            </a:endParaRPr>
          </a:p>
        </p:txBody>
      </p:sp>
      <p:grpSp>
        <p:nvGrpSpPr>
          <p:cNvPr id="303" name="Google Shape;303;p41"/>
          <p:cNvGrpSpPr/>
          <p:nvPr/>
        </p:nvGrpSpPr>
        <p:grpSpPr>
          <a:xfrm>
            <a:off x="7300" y="0"/>
            <a:ext cx="9136800" cy="672000"/>
            <a:chOff x="7300" y="0"/>
            <a:chExt cx="9136800" cy="672000"/>
          </a:xfrm>
        </p:grpSpPr>
        <p:sp>
          <p:nvSpPr>
            <p:cNvPr id="304" name="Google Shape;304;p41"/>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06" name="Google Shape;306;p41"/>
          <p:cNvPicPr preferRelativeResize="0"/>
          <p:nvPr/>
        </p:nvPicPr>
        <p:blipFill>
          <a:blip r:embed="rId3">
            <a:alphaModFix/>
          </a:blip>
          <a:stretch>
            <a:fillRect/>
          </a:stretch>
        </p:blipFill>
        <p:spPr>
          <a:xfrm>
            <a:off x="2708237" y="814525"/>
            <a:ext cx="3734927" cy="4154648"/>
          </a:xfrm>
          <a:prstGeom prst="rect">
            <a:avLst/>
          </a:prstGeom>
          <a:noFill/>
          <a:ln>
            <a:noFill/>
          </a:ln>
        </p:spPr>
      </p:pic>
      <p:pic>
        <p:nvPicPr>
          <p:cNvPr id="307" name="Google Shape;307;p41"/>
          <p:cNvPicPr preferRelativeResize="0"/>
          <p:nvPr/>
        </p:nvPicPr>
        <p:blipFill>
          <a:blip r:embed="rId4">
            <a:alphaModFix/>
          </a:blip>
          <a:stretch>
            <a:fillRect/>
          </a:stretch>
        </p:blipFill>
        <p:spPr>
          <a:xfrm>
            <a:off x="2991914" y="1062100"/>
            <a:ext cx="3167575" cy="3789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3803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000000"/>
                </a:solidFill>
                <a:latin typeface="Montserrat"/>
                <a:ea typeface="Montserrat"/>
                <a:cs typeface="Montserrat"/>
                <a:sym typeface="Montserrat"/>
              </a:rPr>
              <a:t>Nicolas Jouenne</a:t>
            </a:r>
            <a:endParaRPr b="1" sz="1800">
              <a:solidFill>
                <a:srgbClr val="000000"/>
              </a:solidFill>
              <a:latin typeface="Montserrat"/>
              <a:ea typeface="Montserrat"/>
              <a:cs typeface="Montserrat"/>
              <a:sym typeface="Montserrat"/>
            </a:endParaRPr>
          </a:p>
          <a:p>
            <a:pPr indent="0" lvl="0" marL="0" rtl="0" algn="ctr">
              <a:spcBef>
                <a:spcPts val="0"/>
              </a:spcBef>
              <a:spcAft>
                <a:spcPts val="0"/>
              </a:spcAft>
              <a:buNone/>
            </a:pPr>
            <a:r>
              <a:rPr b="1" lang="fr" sz="1800">
                <a:solidFill>
                  <a:srgbClr val="000000"/>
                </a:solidFill>
                <a:latin typeface="Montserrat"/>
                <a:ea typeface="Montserrat"/>
                <a:cs typeface="Montserrat"/>
                <a:sym typeface="Montserrat"/>
              </a:rPr>
              <a:t>40 ans</a:t>
            </a:r>
            <a:endParaRPr b="1" sz="1800">
              <a:solidFill>
                <a:srgbClr val="000000"/>
              </a:solidFill>
              <a:latin typeface="Montserrat"/>
              <a:ea typeface="Montserrat"/>
              <a:cs typeface="Montserrat"/>
              <a:sym typeface="Montserrat"/>
            </a:endParaRPr>
          </a:p>
          <a:p>
            <a:pPr indent="0" lvl="0" marL="0" rtl="0" algn="ctr">
              <a:spcBef>
                <a:spcPts val="0"/>
              </a:spcBef>
              <a:spcAft>
                <a:spcPts val="0"/>
              </a:spcAft>
              <a:buNone/>
            </a:pPr>
            <a:r>
              <a:rPr b="1" lang="fr" sz="1800">
                <a:solidFill>
                  <a:srgbClr val="000000"/>
                </a:solidFill>
                <a:latin typeface="Montserrat"/>
                <a:ea typeface="Montserrat"/>
                <a:cs typeface="Montserrat"/>
                <a:sym typeface="Montserrat"/>
              </a:rPr>
              <a:t>Passionné d’informatique</a:t>
            </a:r>
            <a:endParaRPr b="1" sz="1800">
              <a:solidFill>
                <a:srgbClr val="000000"/>
              </a:solidFill>
              <a:latin typeface="Montserrat"/>
              <a:ea typeface="Montserrat"/>
              <a:cs typeface="Montserrat"/>
              <a:sym typeface="Montserrat"/>
            </a:endParaRPr>
          </a:p>
        </p:txBody>
      </p:sp>
      <p:grpSp>
        <p:nvGrpSpPr>
          <p:cNvPr id="69" name="Google Shape;69;p15"/>
          <p:cNvGrpSpPr/>
          <p:nvPr/>
        </p:nvGrpSpPr>
        <p:grpSpPr>
          <a:xfrm>
            <a:off x="-3576" y="0"/>
            <a:ext cx="9151419" cy="672000"/>
            <a:chOff x="7300" y="0"/>
            <a:chExt cx="9136800" cy="672000"/>
          </a:xfrm>
        </p:grpSpPr>
        <p:sp>
          <p:nvSpPr>
            <p:cNvPr id="70" name="Google Shape;70;p15"/>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72" name="Google Shape;72;p15"/>
          <p:cNvPicPr preferRelativeResize="0"/>
          <p:nvPr/>
        </p:nvPicPr>
        <p:blipFill>
          <a:blip r:embed="rId3">
            <a:alphaModFix/>
          </a:blip>
          <a:stretch>
            <a:fillRect/>
          </a:stretch>
        </p:blipFill>
        <p:spPr>
          <a:xfrm>
            <a:off x="2710400" y="830850"/>
            <a:ext cx="3730601" cy="4149850"/>
          </a:xfrm>
          <a:prstGeom prst="rect">
            <a:avLst/>
          </a:prstGeom>
          <a:noFill/>
          <a:ln>
            <a:noFill/>
          </a:ln>
        </p:spPr>
      </p:pic>
      <p:pic>
        <p:nvPicPr>
          <p:cNvPr id="73" name="Google Shape;73;p15"/>
          <p:cNvPicPr preferRelativeResize="0"/>
          <p:nvPr/>
        </p:nvPicPr>
        <p:blipFill rotWithShape="1">
          <a:blip r:embed="rId4">
            <a:alphaModFix/>
          </a:blip>
          <a:srcRect b="25009" l="0" r="0" t="0"/>
          <a:stretch/>
        </p:blipFill>
        <p:spPr>
          <a:xfrm>
            <a:off x="3266700" y="1050025"/>
            <a:ext cx="2610600" cy="26100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1" name="Shape 311"/>
        <p:cNvGrpSpPr/>
        <p:nvPr/>
      </p:nvGrpSpPr>
      <p:grpSpPr>
        <a:xfrm>
          <a:off x="0" y="0"/>
          <a:ext cx="0" cy="0"/>
          <a:chOff x="0" y="0"/>
          <a:chExt cx="0" cy="0"/>
        </a:xfrm>
      </p:grpSpPr>
      <p:sp>
        <p:nvSpPr>
          <p:cNvPr id="312" name="Google Shape;312;p42"/>
          <p:cNvSpPr txBox="1"/>
          <p:nvPr/>
        </p:nvSpPr>
        <p:spPr>
          <a:xfrm>
            <a:off x="3101550" y="836875"/>
            <a:ext cx="29409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Version smartphone</a:t>
            </a:r>
            <a:endParaRPr>
              <a:latin typeface="Montserrat"/>
              <a:ea typeface="Montserrat"/>
              <a:cs typeface="Montserrat"/>
              <a:sym typeface="Montserrat"/>
            </a:endParaRPr>
          </a:p>
        </p:txBody>
      </p:sp>
      <p:grpSp>
        <p:nvGrpSpPr>
          <p:cNvPr id="313" name="Google Shape;313;p42"/>
          <p:cNvGrpSpPr/>
          <p:nvPr/>
        </p:nvGrpSpPr>
        <p:grpSpPr>
          <a:xfrm>
            <a:off x="7300" y="0"/>
            <a:ext cx="9136800" cy="672000"/>
            <a:chOff x="7300" y="0"/>
            <a:chExt cx="9136800" cy="672000"/>
          </a:xfrm>
        </p:grpSpPr>
        <p:sp>
          <p:nvSpPr>
            <p:cNvPr id="314" name="Google Shape;314;p42"/>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2"/>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16" name="Google Shape;316;p42"/>
          <p:cNvPicPr preferRelativeResize="0"/>
          <p:nvPr/>
        </p:nvPicPr>
        <p:blipFill>
          <a:blip r:embed="rId3">
            <a:alphaModFix/>
          </a:blip>
          <a:stretch>
            <a:fillRect/>
          </a:stretch>
        </p:blipFill>
        <p:spPr>
          <a:xfrm>
            <a:off x="2840412" y="1066700"/>
            <a:ext cx="3463172" cy="3852375"/>
          </a:xfrm>
          <a:prstGeom prst="rect">
            <a:avLst/>
          </a:prstGeom>
          <a:noFill/>
          <a:ln>
            <a:noFill/>
          </a:ln>
        </p:spPr>
      </p:pic>
      <p:pic>
        <p:nvPicPr>
          <p:cNvPr id="317" name="Google Shape;317;p42"/>
          <p:cNvPicPr preferRelativeResize="0"/>
          <p:nvPr/>
        </p:nvPicPr>
        <p:blipFill rotWithShape="1">
          <a:blip r:embed="rId4">
            <a:alphaModFix/>
          </a:blip>
          <a:srcRect b="0" l="4127" r="4356" t="0"/>
          <a:stretch/>
        </p:blipFill>
        <p:spPr>
          <a:xfrm>
            <a:off x="3718800" y="1198600"/>
            <a:ext cx="1709650" cy="3517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Prototypes</a:t>
            </a:r>
            <a:endParaRPr b="1">
              <a:solidFill>
                <a:srgbClr val="8833F8"/>
              </a:solidFill>
              <a:latin typeface="Montserrat"/>
              <a:ea typeface="Montserrat"/>
              <a:cs typeface="Montserrat"/>
              <a:sym typeface="Montserrat"/>
            </a:endParaRPr>
          </a:p>
        </p:txBody>
      </p:sp>
      <p:grpSp>
        <p:nvGrpSpPr>
          <p:cNvPr id="323" name="Google Shape;323;p43"/>
          <p:cNvGrpSpPr/>
          <p:nvPr/>
        </p:nvGrpSpPr>
        <p:grpSpPr>
          <a:xfrm>
            <a:off x="7300" y="0"/>
            <a:ext cx="9136800" cy="672000"/>
            <a:chOff x="7300" y="0"/>
            <a:chExt cx="9136800" cy="672000"/>
          </a:xfrm>
        </p:grpSpPr>
        <p:sp>
          <p:nvSpPr>
            <p:cNvPr id="324" name="Google Shape;324;p43"/>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9" name="Shape 329"/>
        <p:cNvGrpSpPr/>
        <p:nvPr/>
      </p:nvGrpSpPr>
      <p:grpSpPr>
        <a:xfrm>
          <a:off x="0" y="0"/>
          <a:ext cx="0" cy="0"/>
          <a:chOff x="0" y="0"/>
          <a:chExt cx="0" cy="0"/>
        </a:xfrm>
      </p:grpSpPr>
      <p:grpSp>
        <p:nvGrpSpPr>
          <p:cNvPr id="330" name="Google Shape;330;p44"/>
          <p:cNvGrpSpPr/>
          <p:nvPr/>
        </p:nvGrpSpPr>
        <p:grpSpPr>
          <a:xfrm>
            <a:off x="7300" y="0"/>
            <a:ext cx="9136800" cy="672000"/>
            <a:chOff x="7300" y="0"/>
            <a:chExt cx="9136800" cy="672000"/>
          </a:xfrm>
        </p:grpSpPr>
        <p:sp>
          <p:nvSpPr>
            <p:cNvPr id="331" name="Google Shape;331;p44"/>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33" name="Google Shape;333;p44"/>
          <p:cNvPicPr preferRelativeResize="0"/>
          <p:nvPr/>
        </p:nvPicPr>
        <p:blipFill>
          <a:blip r:embed="rId3">
            <a:alphaModFix/>
          </a:blip>
          <a:stretch>
            <a:fillRect/>
          </a:stretch>
        </p:blipFill>
        <p:spPr>
          <a:xfrm>
            <a:off x="2702813" y="824400"/>
            <a:ext cx="3745763" cy="4166701"/>
          </a:xfrm>
          <a:prstGeom prst="rect">
            <a:avLst/>
          </a:prstGeom>
          <a:noFill/>
          <a:ln>
            <a:noFill/>
          </a:ln>
        </p:spPr>
      </p:pic>
      <p:pic>
        <p:nvPicPr>
          <p:cNvPr id="334" name="Google Shape;334;p44"/>
          <p:cNvPicPr preferRelativeResize="0"/>
          <p:nvPr/>
        </p:nvPicPr>
        <p:blipFill>
          <a:blip r:embed="rId4">
            <a:alphaModFix/>
          </a:blip>
          <a:stretch>
            <a:fillRect/>
          </a:stretch>
        </p:blipFill>
        <p:spPr>
          <a:xfrm>
            <a:off x="2699125" y="800765"/>
            <a:ext cx="3745752" cy="42139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8" name="Shape 338"/>
        <p:cNvGrpSpPr/>
        <p:nvPr/>
      </p:nvGrpSpPr>
      <p:grpSpPr>
        <a:xfrm>
          <a:off x="0" y="0"/>
          <a:ext cx="0" cy="0"/>
          <a:chOff x="0" y="0"/>
          <a:chExt cx="0" cy="0"/>
        </a:xfrm>
      </p:grpSpPr>
      <p:grpSp>
        <p:nvGrpSpPr>
          <p:cNvPr id="339" name="Google Shape;339;p45"/>
          <p:cNvGrpSpPr/>
          <p:nvPr/>
        </p:nvGrpSpPr>
        <p:grpSpPr>
          <a:xfrm>
            <a:off x="7300" y="0"/>
            <a:ext cx="9136800" cy="672000"/>
            <a:chOff x="7300" y="0"/>
            <a:chExt cx="9136800" cy="672000"/>
          </a:xfrm>
        </p:grpSpPr>
        <p:sp>
          <p:nvSpPr>
            <p:cNvPr id="340" name="Google Shape;340;p45"/>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5"/>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42" name="Google Shape;342;p45"/>
          <p:cNvPicPr preferRelativeResize="0"/>
          <p:nvPr/>
        </p:nvPicPr>
        <p:blipFill>
          <a:blip r:embed="rId3">
            <a:alphaModFix/>
          </a:blip>
          <a:stretch>
            <a:fillRect/>
          </a:stretch>
        </p:blipFill>
        <p:spPr>
          <a:xfrm>
            <a:off x="2699113" y="809775"/>
            <a:ext cx="3745763" cy="4166701"/>
          </a:xfrm>
          <a:prstGeom prst="rect">
            <a:avLst/>
          </a:prstGeom>
          <a:noFill/>
          <a:ln>
            <a:noFill/>
          </a:ln>
        </p:spPr>
      </p:pic>
      <p:pic>
        <p:nvPicPr>
          <p:cNvPr id="343" name="Google Shape;343;p45"/>
          <p:cNvPicPr preferRelativeResize="0"/>
          <p:nvPr/>
        </p:nvPicPr>
        <p:blipFill>
          <a:blip r:embed="rId4">
            <a:alphaModFix/>
          </a:blip>
          <a:stretch>
            <a:fillRect/>
          </a:stretch>
        </p:blipFill>
        <p:spPr>
          <a:xfrm>
            <a:off x="3027662" y="834000"/>
            <a:ext cx="3088675" cy="4118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7" name="Shape 347"/>
        <p:cNvGrpSpPr/>
        <p:nvPr/>
      </p:nvGrpSpPr>
      <p:grpSpPr>
        <a:xfrm>
          <a:off x="0" y="0"/>
          <a:ext cx="0" cy="0"/>
          <a:chOff x="0" y="0"/>
          <a:chExt cx="0" cy="0"/>
        </a:xfrm>
      </p:grpSpPr>
      <p:grpSp>
        <p:nvGrpSpPr>
          <p:cNvPr id="348" name="Google Shape;348;p46"/>
          <p:cNvGrpSpPr/>
          <p:nvPr/>
        </p:nvGrpSpPr>
        <p:grpSpPr>
          <a:xfrm>
            <a:off x="7300" y="0"/>
            <a:ext cx="9136800" cy="672000"/>
            <a:chOff x="7300" y="0"/>
            <a:chExt cx="9136800" cy="672000"/>
          </a:xfrm>
        </p:grpSpPr>
        <p:sp>
          <p:nvSpPr>
            <p:cNvPr id="349" name="Google Shape;349;p46"/>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6"/>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51" name="Google Shape;351;p46"/>
          <p:cNvPicPr preferRelativeResize="0"/>
          <p:nvPr/>
        </p:nvPicPr>
        <p:blipFill>
          <a:blip r:embed="rId3">
            <a:alphaModFix/>
          </a:blip>
          <a:stretch>
            <a:fillRect/>
          </a:stretch>
        </p:blipFill>
        <p:spPr>
          <a:xfrm>
            <a:off x="2702813" y="817100"/>
            <a:ext cx="3745763" cy="4166701"/>
          </a:xfrm>
          <a:prstGeom prst="rect">
            <a:avLst/>
          </a:prstGeom>
          <a:noFill/>
          <a:ln>
            <a:noFill/>
          </a:ln>
        </p:spPr>
      </p:pic>
      <p:pic>
        <p:nvPicPr>
          <p:cNvPr id="352" name="Google Shape;352;p46"/>
          <p:cNvPicPr preferRelativeResize="0"/>
          <p:nvPr/>
        </p:nvPicPr>
        <p:blipFill>
          <a:blip r:embed="rId4">
            <a:alphaModFix/>
          </a:blip>
          <a:stretch>
            <a:fillRect/>
          </a:stretch>
        </p:blipFill>
        <p:spPr>
          <a:xfrm>
            <a:off x="3953674" y="817100"/>
            <a:ext cx="1236650" cy="3957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6" name="Shape 356"/>
        <p:cNvGrpSpPr/>
        <p:nvPr/>
      </p:nvGrpSpPr>
      <p:grpSpPr>
        <a:xfrm>
          <a:off x="0" y="0"/>
          <a:ext cx="0" cy="0"/>
          <a:chOff x="0" y="0"/>
          <a:chExt cx="0" cy="0"/>
        </a:xfrm>
      </p:grpSpPr>
      <p:sp>
        <p:nvSpPr>
          <p:cNvPr id="357" name="Google Shape;357;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Mockup</a:t>
            </a:r>
            <a:endParaRPr b="1">
              <a:solidFill>
                <a:srgbClr val="8833F8"/>
              </a:solidFill>
              <a:latin typeface="Montserrat"/>
              <a:ea typeface="Montserrat"/>
              <a:cs typeface="Montserrat"/>
              <a:sym typeface="Montserrat"/>
            </a:endParaRPr>
          </a:p>
        </p:txBody>
      </p:sp>
      <p:grpSp>
        <p:nvGrpSpPr>
          <p:cNvPr id="358" name="Google Shape;358;p47"/>
          <p:cNvGrpSpPr/>
          <p:nvPr/>
        </p:nvGrpSpPr>
        <p:grpSpPr>
          <a:xfrm>
            <a:off x="7300" y="0"/>
            <a:ext cx="9136800" cy="672000"/>
            <a:chOff x="7300" y="0"/>
            <a:chExt cx="9136800" cy="672000"/>
          </a:xfrm>
        </p:grpSpPr>
        <p:sp>
          <p:nvSpPr>
            <p:cNvPr id="359" name="Google Shape;359;p47"/>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4" name="Shape 364"/>
        <p:cNvGrpSpPr/>
        <p:nvPr/>
      </p:nvGrpSpPr>
      <p:grpSpPr>
        <a:xfrm>
          <a:off x="0" y="0"/>
          <a:ext cx="0" cy="0"/>
          <a:chOff x="0" y="0"/>
          <a:chExt cx="0" cy="0"/>
        </a:xfrm>
      </p:grpSpPr>
      <p:pic>
        <p:nvPicPr>
          <p:cNvPr id="365" name="Google Shape;365;p48"/>
          <p:cNvPicPr preferRelativeResize="0"/>
          <p:nvPr/>
        </p:nvPicPr>
        <p:blipFill>
          <a:blip r:embed="rId3">
            <a:alphaModFix/>
          </a:blip>
          <a:stretch>
            <a:fillRect/>
          </a:stretch>
        </p:blipFill>
        <p:spPr>
          <a:xfrm>
            <a:off x="1888100" y="917913"/>
            <a:ext cx="5375201" cy="4052926"/>
          </a:xfrm>
          <a:prstGeom prst="rect">
            <a:avLst/>
          </a:prstGeom>
          <a:noFill/>
          <a:ln>
            <a:noFill/>
          </a:ln>
        </p:spPr>
      </p:pic>
      <p:grpSp>
        <p:nvGrpSpPr>
          <p:cNvPr id="366" name="Google Shape;366;p48"/>
          <p:cNvGrpSpPr/>
          <p:nvPr/>
        </p:nvGrpSpPr>
        <p:grpSpPr>
          <a:xfrm>
            <a:off x="7300" y="0"/>
            <a:ext cx="9136800" cy="672000"/>
            <a:chOff x="7300" y="0"/>
            <a:chExt cx="9136800" cy="672000"/>
          </a:xfrm>
        </p:grpSpPr>
        <p:sp>
          <p:nvSpPr>
            <p:cNvPr id="367" name="Google Shape;367;p48"/>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8"/>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2" name="Shape 372"/>
        <p:cNvGrpSpPr/>
        <p:nvPr/>
      </p:nvGrpSpPr>
      <p:grpSpPr>
        <a:xfrm>
          <a:off x="0" y="0"/>
          <a:ext cx="0" cy="0"/>
          <a:chOff x="0" y="0"/>
          <a:chExt cx="0" cy="0"/>
        </a:xfrm>
      </p:grpSpPr>
      <p:grpSp>
        <p:nvGrpSpPr>
          <p:cNvPr id="373" name="Google Shape;373;p49"/>
          <p:cNvGrpSpPr/>
          <p:nvPr/>
        </p:nvGrpSpPr>
        <p:grpSpPr>
          <a:xfrm>
            <a:off x="7300" y="0"/>
            <a:ext cx="9136800" cy="672000"/>
            <a:chOff x="7300" y="0"/>
            <a:chExt cx="9136800" cy="672000"/>
          </a:xfrm>
        </p:grpSpPr>
        <p:sp>
          <p:nvSpPr>
            <p:cNvPr id="374" name="Google Shape;374;p49"/>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76" name="Google Shape;376;p49"/>
          <p:cNvPicPr preferRelativeResize="0"/>
          <p:nvPr/>
        </p:nvPicPr>
        <p:blipFill>
          <a:blip r:embed="rId3">
            <a:alphaModFix/>
          </a:blip>
          <a:stretch>
            <a:fillRect/>
          </a:stretch>
        </p:blipFill>
        <p:spPr>
          <a:xfrm>
            <a:off x="1558388" y="884775"/>
            <a:ext cx="6027220" cy="4018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0" name="Shape 380"/>
        <p:cNvGrpSpPr/>
        <p:nvPr/>
      </p:nvGrpSpPr>
      <p:grpSpPr>
        <a:xfrm>
          <a:off x="0" y="0"/>
          <a:ext cx="0" cy="0"/>
          <a:chOff x="0" y="0"/>
          <a:chExt cx="0" cy="0"/>
        </a:xfrm>
      </p:grpSpPr>
      <p:grpSp>
        <p:nvGrpSpPr>
          <p:cNvPr id="381" name="Google Shape;381;p50"/>
          <p:cNvGrpSpPr/>
          <p:nvPr/>
        </p:nvGrpSpPr>
        <p:grpSpPr>
          <a:xfrm>
            <a:off x="7300" y="0"/>
            <a:ext cx="9136800" cy="672000"/>
            <a:chOff x="7300" y="0"/>
            <a:chExt cx="9136800" cy="672000"/>
          </a:xfrm>
        </p:grpSpPr>
        <p:sp>
          <p:nvSpPr>
            <p:cNvPr id="382" name="Google Shape;382;p50"/>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384" name="Google Shape;384;p50"/>
          <p:cNvPicPr preferRelativeResize="0"/>
          <p:nvPr/>
        </p:nvPicPr>
        <p:blipFill>
          <a:blip r:embed="rId3">
            <a:alphaModFix/>
          </a:blip>
          <a:stretch>
            <a:fillRect/>
          </a:stretch>
        </p:blipFill>
        <p:spPr>
          <a:xfrm>
            <a:off x="1503388" y="863100"/>
            <a:ext cx="6137221" cy="40914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8" name="Shape 388"/>
        <p:cNvGrpSpPr/>
        <p:nvPr/>
      </p:nvGrpSpPr>
      <p:grpSpPr>
        <a:xfrm>
          <a:off x="0" y="0"/>
          <a:ext cx="0" cy="0"/>
          <a:chOff x="0" y="0"/>
          <a:chExt cx="0" cy="0"/>
        </a:xfrm>
      </p:grpSpPr>
      <p:sp>
        <p:nvSpPr>
          <p:cNvPr id="389" name="Google Shape;389;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Technologies</a:t>
            </a:r>
            <a:endParaRPr b="1">
              <a:solidFill>
                <a:srgbClr val="8833F8"/>
              </a:solidFill>
              <a:latin typeface="Montserrat"/>
              <a:ea typeface="Montserrat"/>
              <a:cs typeface="Montserrat"/>
              <a:sym typeface="Montserrat"/>
            </a:endParaRPr>
          </a:p>
        </p:txBody>
      </p:sp>
      <p:grpSp>
        <p:nvGrpSpPr>
          <p:cNvPr id="390" name="Google Shape;390;p51"/>
          <p:cNvGrpSpPr/>
          <p:nvPr/>
        </p:nvGrpSpPr>
        <p:grpSpPr>
          <a:xfrm>
            <a:off x="7300" y="0"/>
            <a:ext cx="9136800" cy="672000"/>
            <a:chOff x="7300" y="0"/>
            <a:chExt cx="9136800" cy="672000"/>
          </a:xfrm>
        </p:grpSpPr>
        <p:sp>
          <p:nvSpPr>
            <p:cNvPr id="391" name="Google Shape;391;p51"/>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Présentation du </a:t>
            </a:r>
            <a:r>
              <a:rPr b="1" lang="fr">
                <a:solidFill>
                  <a:srgbClr val="01DC0E"/>
                </a:solidFill>
                <a:latin typeface="Montserrat"/>
                <a:ea typeface="Montserrat"/>
                <a:cs typeface="Montserrat"/>
                <a:sym typeface="Montserrat"/>
              </a:rPr>
              <a:t>projet</a:t>
            </a:r>
            <a:endParaRPr b="1">
              <a:solidFill>
                <a:srgbClr val="01DC0E"/>
              </a:solidFill>
              <a:latin typeface="Montserrat"/>
              <a:ea typeface="Montserrat"/>
              <a:cs typeface="Montserrat"/>
              <a:sym typeface="Montserrat"/>
            </a:endParaRPr>
          </a:p>
        </p:txBody>
      </p:sp>
      <p:grpSp>
        <p:nvGrpSpPr>
          <p:cNvPr id="79" name="Google Shape;79;p16"/>
          <p:cNvGrpSpPr/>
          <p:nvPr/>
        </p:nvGrpSpPr>
        <p:grpSpPr>
          <a:xfrm>
            <a:off x="7300" y="0"/>
            <a:ext cx="9136800" cy="672000"/>
            <a:chOff x="7300" y="0"/>
            <a:chExt cx="9136800" cy="672000"/>
          </a:xfrm>
        </p:grpSpPr>
        <p:sp>
          <p:nvSpPr>
            <p:cNvPr id="80" name="Google Shape;80;p16"/>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6" name="Shape 396"/>
        <p:cNvGrpSpPr/>
        <p:nvPr/>
      </p:nvGrpSpPr>
      <p:grpSpPr>
        <a:xfrm>
          <a:off x="0" y="0"/>
          <a:ext cx="0" cy="0"/>
          <a:chOff x="0" y="0"/>
          <a:chExt cx="0" cy="0"/>
        </a:xfrm>
      </p:grpSpPr>
      <p:sp>
        <p:nvSpPr>
          <p:cNvPr id="397" name="Google Shape;397;p52"/>
          <p:cNvSpPr txBox="1"/>
          <p:nvPr/>
        </p:nvSpPr>
        <p:spPr>
          <a:xfrm>
            <a:off x="3024750" y="786200"/>
            <a:ext cx="30945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Front-end</a:t>
            </a:r>
            <a:endParaRPr>
              <a:latin typeface="Montserrat"/>
              <a:ea typeface="Montserrat"/>
              <a:cs typeface="Montserrat"/>
              <a:sym typeface="Montserrat"/>
            </a:endParaRPr>
          </a:p>
        </p:txBody>
      </p:sp>
      <p:grpSp>
        <p:nvGrpSpPr>
          <p:cNvPr id="398" name="Google Shape;398;p52"/>
          <p:cNvGrpSpPr/>
          <p:nvPr/>
        </p:nvGrpSpPr>
        <p:grpSpPr>
          <a:xfrm>
            <a:off x="7300" y="0"/>
            <a:ext cx="9136800" cy="672000"/>
            <a:chOff x="7300" y="0"/>
            <a:chExt cx="9136800" cy="672000"/>
          </a:xfrm>
        </p:grpSpPr>
        <p:sp>
          <p:nvSpPr>
            <p:cNvPr id="399" name="Google Shape;399;p52"/>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2"/>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401" name="Google Shape;401;p52"/>
          <p:cNvPicPr preferRelativeResize="0"/>
          <p:nvPr/>
        </p:nvPicPr>
        <p:blipFill>
          <a:blip r:embed="rId3">
            <a:alphaModFix/>
          </a:blip>
          <a:stretch>
            <a:fillRect/>
          </a:stretch>
        </p:blipFill>
        <p:spPr>
          <a:xfrm>
            <a:off x="2765738" y="884025"/>
            <a:ext cx="3619925" cy="4026701"/>
          </a:xfrm>
          <a:prstGeom prst="rect">
            <a:avLst/>
          </a:prstGeom>
          <a:noFill/>
          <a:ln>
            <a:noFill/>
          </a:ln>
        </p:spPr>
      </p:pic>
      <p:grpSp>
        <p:nvGrpSpPr>
          <p:cNvPr id="402" name="Google Shape;402;p52"/>
          <p:cNvGrpSpPr/>
          <p:nvPr/>
        </p:nvGrpSpPr>
        <p:grpSpPr>
          <a:xfrm>
            <a:off x="656600" y="1040900"/>
            <a:ext cx="7586925" cy="3733650"/>
            <a:chOff x="656600" y="1040900"/>
            <a:chExt cx="7586925" cy="3733650"/>
          </a:xfrm>
        </p:grpSpPr>
        <p:pic>
          <p:nvPicPr>
            <p:cNvPr id="403" name="Google Shape;403;p52"/>
            <p:cNvPicPr preferRelativeResize="0"/>
            <p:nvPr/>
          </p:nvPicPr>
          <p:blipFill>
            <a:blip r:embed="rId4">
              <a:alphaModFix/>
            </a:blip>
            <a:stretch>
              <a:fillRect/>
            </a:stretch>
          </p:blipFill>
          <p:spPr>
            <a:xfrm>
              <a:off x="656600" y="1103725"/>
              <a:ext cx="1721900" cy="1721900"/>
            </a:xfrm>
            <a:prstGeom prst="rect">
              <a:avLst/>
            </a:prstGeom>
            <a:noFill/>
            <a:ln>
              <a:noFill/>
            </a:ln>
          </p:spPr>
        </p:pic>
        <p:pic>
          <p:nvPicPr>
            <p:cNvPr id="404" name="Google Shape;404;p52"/>
            <p:cNvPicPr preferRelativeResize="0"/>
            <p:nvPr/>
          </p:nvPicPr>
          <p:blipFill>
            <a:blip r:embed="rId5">
              <a:alphaModFix/>
            </a:blip>
            <a:stretch>
              <a:fillRect/>
            </a:stretch>
          </p:blipFill>
          <p:spPr>
            <a:xfrm>
              <a:off x="3255251" y="1264725"/>
              <a:ext cx="1866525" cy="1399901"/>
            </a:xfrm>
            <a:prstGeom prst="rect">
              <a:avLst/>
            </a:prstGeom>
            <a:noFill/>
            <a:ln>
              <a:noFill/>
            </a:ln>
          </p:spPr>
        </p:pic>
        <p:pic>
          <p:nvPicPr>
            <p:cNvPr id="405" name="Google Shape;405;p52"/>
            <p:cNvPicPr preferRelativeResize="0"/>
            <p:nvPr/>
          </p:nvPicPr>
          <p:blipFill>
            <a:blip r:embed="rId6">
              <a:alphaModFix/>
            </a:blip>
            <a:stretch>
              <a:fillRect/>
            </a:stretch>
          </p:blipFill>
          <p:spPr>
            <a:xfrm>
              <a:off x="6471461" y="1040900"/>
              <a:ext cx="1274814" cy="1784725"/>
            </a:xfrm>
            <a:prstGeom prst="rect">
              <a:avLst/>
            </a:prstGeom>
            <a:noFill/>
            <a:ln>
              <a:noFill/>
            </a:ln>
          </p:spPr>
        </p:pic>
        <p:pic>
          <p:nvPicPr>
            <p:cNvPr id="406" name="Google Shape;406;p52"/>
            <p:cNvPicPr preferRelativeResize="0"/>
            <p:nvPr/>
          </p:nvPicPr>
          <p:blipFill>
            <a:blip r:embed="rId7">
              <a:alphaModFix/>
            </a:blip>
            <a:stretch>
              <a:fillRect/>
            </a:stretch>
          </p:blipFill>
          <p:spPr>
            <a:xfrm>
              <a:off x="2047675" y="3374650"/>
              <a:ext cx="1399900" cy="1399900"/>
            </a:xfrm>
            <a:prstGeom prst="rect">
              <a:avLst/>
            </a:prstGeom>
            <a:noFill/>
            <a:ln>
              <a:noFill/>
            </a:ln>
          </p:spPr>
        </p:pic>
        <p:pic>
          <p:nvPicPr>
            <p:cNvPr id="407" name="Google Shape;407;p52"/>
            <p:cNvPicPr preferRelativeResize="0"/>
            <p:nvPr/>
          </p:nvPicPr>
          <p:blipFill>
            <a:blip r:embed="rId8">
              <a:alphaModFix/>
            </a:blip>
            <a:stretch>
              <a:fillRect/>
            </a:stretch>
          </p:blipFill>
          <p:spPr>
            <a:xfrm>
              <a:off x="5050525" y="3341350"/>
              <a:ext cx="3193000" cy="1064325"/>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1" name="Shape 411"/>
        <p:cNvGrpSpPr/>
        <p:nvPr/>
      </p:nvGrpSpPr>
      <p:grpSpPr>
        <a:xfrm>
          <a:off x="0" y="0"/>
          <a:ext cx="0" cy="0"/>
          <a:chOff x="0" y="0"/>
          <a:chExt cx="0" cy="0"/>
        </a:xfrm>
      </p:grpSpPr>
      <p:sp>
        <p:nvSpPr>
          <p:cNvPr id="412" name="Google Shape;412;p53"/>
          <p:cNvSpPr txBox="1"/>
          <p:nvPr/>
        </p:nvSpPr>
        <p:spPr>
          <a:xfrm>
            <a:off x="3356550" y="779875"/>
            <a:ext cx="2430900" cy="44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Montserrat"/>
                <a:ea typeface="Montserrat"/>
                <a:cs typeface="Montserrat"/>
                <a:sym typeface="Montserrat"/>
              </a:rPr>
              <a:t>Back-end</a:t>
            </a:r>
            <a:endParaRPr>
              <a:latin typeface="Montserrat"/>
              <a:ea typeface="Montserrat"/>
              <a:cs typeface="Montserrat"/>
              <a:sym typeface="Montserrat"/>
            </a:endParaRPr>
          </a:p>
        </p:txBody>
      </p:sp>
      <p:grpSp>
        <p:nvGrpSpPr>
          <p:cNvPr id="413" name="Google Shape;413;p53"/>
          <p:cNvGrpSpPr/>
          <p:nvPr/>
        </p:nvGrpSpPr>
        <p:grpSpPr>
          <a:xfrm>
            <a:off x="7300" y="0"/>
            <a:ext cx="9136800" cy="672000"/>
            <a:chOff x="7300" y="0"/>
            <a:chExt cx="9136800" cy="672000"/>
          </a:xfrm>
        </p:grpSpPr>
        <p:sp>
          <p:nvSpPr>
            <p:cNvPr id="414" name="Google Shape;414;p53"/>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416" name="Google Shape;416;p53"/>
          <p:cNvPicPr preferRelativeResize="0"/>
          <p:nvPr/>
        </p:nvPicPr>
        <p:blipFill>
          <a:blip r:embed="rId3">
            <a:alphaModFix/>
          </a:blip>
          <a:stretch>
            <a:fillRect/>
          </a:stretch>
        </p:blipFill>
        <p:spPr>
          <a:xfrm>
            <a:off x="2702818" y="779875"/>
            <a:ext cx="3745769" cy="4166701"/>
          </a:xfrm>
          <a:prstGeom prst="rect">
            <a:avLst/>
          </a:prstGeom>
          <a:noFill/>
          <a:ln>
            <a:noFill/>
          </a:ln>
        </p:spPr>
      </p:pic>
      <p:grpSp>
        <p:nvGrpSpPr>
          <p:cNvPr id="417" name="Google Shape;417;p53"/>
          <p:cNvGrpSpPr/>
          <p:nvPr/>
        </p:nvGrpSpPr>
        <p:grpSpPr>
          <a:xfrm>
            <a:off x="677578" y="1626638"/>
            <a:ext cx="7664048" cy="2689775"/>
            <a:chOff x="677578" y="1626638"/>
            <a:chExt cx="7664048" cy="2689775"/>
          </a:xfrm>
        </p:grpSpPr>
        <p:pic>
          <p:nvPicPr>
            <p:cNvPr id="418" name="Google Shape;418;p53"/>
            <p:cNvPicPr preferRelativeResize="0"/>
            <p:nvPr/>
          </p:nvPicPr>
          <p:blipFill>
            <a:blip r:embed="rId4">
              <a:alphaModFix/>
            </a:blip>
            <a:stretch>
              <a:fillRect/>
            </a:stretch>
          </p:blipFill>
          <p:spPr>
            <a:xfrm>
              <a:off x="677578" y="1626638"/>
              <a:ext cx="3586350" cy="2689775"/>
            </a:xfrm>
            <a:prstGeom prst="rect">
              <a:avLst/>
            </a:prstGeom>
            <a:noFill/>
            <a:ln>
              <a:noFill/>
            </a:ln>
          </p:spPr>
        </p:pic>
        <p:pic>
          <p:nvPicPr>
            <p:cNvPr id="419" name="Google Shape;419;p53"/>
            <p:cNvPicPr preferRelativeResize="0"/>
            <p:nvPr/>
          </p:nvPicPr>
          <p:blipFill>
            <a:blip r:embed="rId5">
              <a:alphaModFix/>
            </a:blip>
            <a:stretch>
              <a:fillRect/>
            </a:stretch>
          </p:blipFill>
          <p:spPr>
            <a:xfrm>
              <a:off x="4686925" y="2026437"/>
              <a:ext cx="3654701" cy="1890175"/>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23" name="Shape 423"/>
        <p:cNvGrpSpPr/>
        <p:nvPr/>
      </p:nvGrpSpPr>
      <p:grpSpPr>
        <a:xfrm>
          <a:off x="0" y="0"/>
          <a:ext cx="0" cy="0"/>
          <a:chOff x="0" y="0"/>
          <a:chExt cx="0" cy="0"/>
        </a:xfrm>
      </p:grpSpPr>
      <p:sp>
        <p:nvSpPr>
          <p:cNvPr id="424" name="Google Shape;424;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Base de données</a:t>
            </a:r>
            <a:endParaRPr b="1">
              <a:solidFill>
                <a:srgbClr val="8833F8"/>
              </a:solidFill>
              <a:latin typeface="Montserrat"/>
              <a:ea typeface="Montserrat"/>
              <a:cs typeface="Montserrat"/>
              <a:sym typeface="Montserrat"/>
            </a:endParaRPr>
          </a:p>
        </p:txBody>
      </p:sp>
      <p:grpSp>
        <p:nvGrpSpPr>
          <p:cNvPr id="425" name="Google Shape;425;p54"/>
          <p:cNvGrpSpPr/>
          <p:nvPr/>
        </p:nvGrpSpPr>
        <p:grpSpPr>
          <a:xfrm>
            <a:off x="7300" y="0"/>
            <a:ext cx="9136800" cy="672000"/>
            <a:chOff x="7300" y="0"/>
            <a:chExt cx="9136800" cy="672000"/>
          </a:xfrm>
        </p:grpSpPr>
        <p:sp>
          <p:nvSpPr>
            <p:cNvPr id="426" name="Google Shape;426;p54"/>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4"/>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1" name="Shape 431"/>
        <p:cNvGrpSpPr/>
        <p:nvPr/>
      </p:nvGrpSpPr>
      <p:grpSpPr>
        <a:xfrm>
          <a:off x="0" y="0"/>
          <a:ext cx="0" cy="0"/>
          <a:chOff x="0" y="0"/>
          <a:chExt cx="0" cy="0"/>
        </a:xfrm>
      </p:grpSpPr>
      <p:grpSp>
        <p:nvGrpSpPr>
          <p:cNvPr id="432" name="Google Shape;432;p55"/>
          <p:cNvGrpSpPr/>
          <p:nvPr/>
        </p:nvGrpSpPr>
        <p:grpSpPr>
          <a:xfrm>
            <a:off x="7300" y="0"/>
            <a:ext cx="9136800" cy="672000"/>
            <a:chOff x="7300" y="0"/>
            <a:chExt cx="9136800" cy="672000"/>
          </a:xfrm>
        </p:grpSpPr>
        <p:sp>
          <p:nvSpPr>
            <p:cNvPr id="433" name="Google Shape;433;p55"/>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435" name="Google Shape;435;p55"/>
          <p:cNvPicPr preferRelativeResize="0"/>
          <p:nvPr/>
        </p:nvPicPr>
        <p:blipFill>
          <a:blip r:embed="rId3">
            <a:alphaModFix/>
          </a:blip>
          <a:stretch>
            <a:fillRect/>
          </a:stretch>
        </p:blipFill>
        <p:spPr>
          <a:xfrm>
            <a:off x="2699113" y="817100"/>
            <a:ext cx="3745763" cy="4166701"/>
          </a:xfrm>
          <a:prstGeom prst="rect">
            <a:avLst/>
          </a:prstGeom>
          <a:noFill/>
          <a:ln>
            <a:noFill/>
          </a:ln>
        </p:spPr>
      </p:pic>
      <p:pic>
        <p:nvPicPr>
          <p:cNvPr id="436" name="Google Shape;436;p55"/>
          <p:cNvPicPr preferRelativeResize="0"/>
          <p:nvPr/>
        </p:nvPicPr>
        <p:blipFill rotWithShape="1">
          <a:blip r:embed="rId4">
            <a:alphaModFix/>
          </a:blip>
          <a:srcRect b="11950" l="26002" r="25330" t="17834"/>
          <a:stretch/>
        </p:blipFill>
        <p:spPr>
          <a:xfrm>
            <a:off x="2157312" y="937875"/>
            <a:ext cx="4836773" cy="39251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0" name="Shape 440"/>
        <p:cNvGrpSpPr/>
        <p:nvPr/>
      </p:nvGrpSpPr>
      <p:grpSpPr>
        <a:xfrm>
          <a:off x="0" y="0"/>
          <a:ext cx="0" cy="0"/>
          <a:chOff x="0" y="0"/>
          <a:chExt cx="0" cy="0"/>
        </a:xfrm>
      </p:grpSpPr>
      <p:sp>
        <p:nvSpPr>
          <p:cNvPr id="441" name="Google Shape;441;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Diagramme de </a:t>
            </a:r>
            <a:r>
              <a:rPr b="1" lang="fr">
                <a:solidFill>
                  <a:srgbClr val="01DC0E"/>
                </a:solidFill>
                <a:latin typeface="Montserrat"/>
                <a:ea typeface="Montserrat"/>
                <a:cs typeface="Montserrat"/>
                <a:sym typeface="Montserrat"/>
              </a:rPr>
              <a:t>séquences</a:t>
            </a:r>
            <a:endParaRPr b="1">
              <a:solidFill>
                <a:srgbClr val="01DC0E"/>
              </a:solidFill>
              <a:latin typeface="Montserrat"/>
              <a:ea typeface="Montserrat"/>
              <a:cs typeface="Montserrat"/>
              <a:sym typeface="Montserrat"/>
            </a:endParaRPr>
          </a:p>
        </p:txBody>
      </p:sp>
      <p:grpSp>
        <p:nvGrpSpPr>
          <p:cNvPr id="442" name="Google Shape;442;p56"/>
          <p:cNvGrpSpPr/>
          <p:nvPr/>
        </p:nvGrpSpPr>
        <p:grpSpPr>
          <a:xfrm>
            <a:off x="7300" y="0"/>
            <a:ext cx="9136800" cy="672000"/>
            <a:chOff x="7300" y="0"/>
            <a:chExt cx="9136800" cy="672000"/>
          </a:xfrm>
        </p:grpSpPr>
        <p:sp>
          <p:nvSpPr>
            <p:cNvPr id="443" name="Google Shape;443;p56"/>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8" name="Shape 448"/>
        <p:cNvGrpSpPr/>
        <p:nvPr/>
      </p:nvGrpSpPr>
      <p:grpSpPr>
        <a:xfrm>
          <a:off x="0" y="0"/>
          <a:ext cx="0" cy="0"/>
          <a:chOff x="0" y="0"/>
          <a:chExt cx="0" cy="0"/>
        </a:xfrm>
      </p:grpSpPr>
      <p:pic>
        <p:nvPicPr>
          <p:cNvPr id="449" name="Google Shape;449;p57"/>
          <p:cNvPicPr preferRelativeResize="0"/>
          <p:nvPr/>
        </p:nvPicPr>
        <p:blipFill>
          <a:blip r:embed="rId3">
            <a:alphaModFix/>
          </a:blip>
          <a:stretch>
            <a:fillRect/>
          </a:stretch>
        </p:blipFill>
        <p:spPr>
          <a:xfrm>
            <a:off x="2699113" y="839000"/>
            <a:ext cx="3745763" cy="4166701"/>
          </a:xfrm>
          <a:prstGeom prst="rect">
            <a:avLst/>
          </a:prstGeom>
          <a:noFill/>
          <a:ln>
            <a:noFill/>
          </a:ln>
        </p:spPr>
      </p:pic>
      <p:pic>
        <p:nvPicPr>
          <p:cNvPr id="450" name="Google Shape;450;p57"/>
          <p:cNvPicPr preferRelativeResize="0"/>
          <p:nvPr/>
        </p:nvPicPr>
        <p:blipFill>
          <a:blip r:embed="rId4">
            <a:alphaModFix/>
          </a:blip>
          <a:stretch>
            <a:fillRect/>
          </a:stretch>
        </p:blipFill>
        <p:spPr>
          <a:xfrm>
            <a:off x="1147050" y="1098775"/>
            <a:ext cx="421499" cy="481649"/>
          </a:xfrm>
          <a:prstGeom prst="rect">
            <a:avLst/>
          </a:prstGeom>
          <a:noFill/>
          <a:ln>
            <a:noFill/>
          </a:ln>
        </p:spPr>
      </p:pic>
      <p:sp>
        <p:nvSpPr>
          <p:cNvPr id="451" name="Google Shape;451;p57"/>
          <p:cNvSpPr txBox="1"/>
          <p:nvPr/>
        </p:nvSpPr>
        <p:spPr>
          <a:xfrm>
            <a:off x="2264900" y="1171600"/>
            <a:ext cx="1585500" cy="336000"/>
          </a:xfrm>
          <a:prstGeom prst="rect">
            <a:avLst/>
          </a:prstGeom>
          <a:noFill/>
          <a:ln cap="flat" cmpd="sng" w="9525">
            <a:solidFill>
              <a:srgbClr val="01DC0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latin typeface="Montserrat"/>
                <a:ea typeface="Montserrat"/>
                <a:cs typeface="Montserrat"/>
                <a:sym typeface="Montserrat"/>
              </a:rPr>
              <a:t>View </a:t>
            </a:r>
            <a:r>
              <a:rPr lang="fr" sz="1200">
                <a:latin typeface="Montserrat"/>
                <a:ea typeface="Montserrat"/>
                <a:cs typeface="Montserrat"/>
                <a:sym typeface="Montserrat"/>
              </a:rPr>
              <a:t>(client)</a:t>
            </a:r>
            <a:endParaRPr sz="1200">
              <a:latin typeface="Montserrat"/>
              <a:ea typeface="Montserrat"/>
              <a:cs typeface="Montserrat"/>
              <a:sym typeface="Montserrat"/>
            </a:endParaRPr>
          </a:p>
        </p:txBody>
      </p:sp>
      <p:sp>
        <p:nvSpPr>
          <p:cNvPr id="452" name="Google Shape;452;p57"/>
          <p:cNvSpPr txBox="1"/>
          <p:nvPr/>
        </p:nvSpPr>
        <p:spPr>
          <a:xfrm>
            <a:off x="4557988" y="1171600"/>
            <a:ext cx="1585500" cy="336000"/>
          </a:xfrm>
          <a:prstGeom prst="rect">
            <a:avLst/>
          </a:prstGeom>
          <a:noFill/>
          <a:ln cap="flat" cmpd="sng" w="9525">
            <a:solidFill>
              <a:srgbClr val="01DC0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latin typeface="Montserrat"/>
                <a:ea typeface="Montserrat"/>
                <a:cs typeface="Montserrat"/>
                <a:sym typeface="Montserrat"/>
              </a:rPr>
              <a:t>Controller </a:t>
            </a:r>
            <a:r>
              <a:rPr lang="fr" sz="1200">
                <a:latin typeface="Montserrat"/>
                <a:ea typeface="Montserrat"/>
                <a:cs typeface="Montserrat"/>
                <a:sym typeface="Montserrat"/>
              </a:rPr>
              <a:t>(API)</a:t>
            </a:r>
            <a:endParaRPr sz="1200">
              <a:latin typeface="Montserrat"/>
              <a:ea typeface="Montserrat"/>
              <a:cs typeface="Montserrat"/>
              <a:sym typeface="Montserrat"/>
            </a:endParaRPr>
          </a:p>
        </p:txBody>
      </p:sp>
      <p:sp>
        <p:nvSpPr>
          <p:cNvPr id="453" name="Google Shape;453;p57"/>
          <p:cNvSpPr txBox="1"/>
          <p:nvPr/>
        </p:nvSpPr>
        <p:spPr>
          <a:xfrm>
            <a:off x="6851075" y="1171600"/>
            <a:ext cx="1585500" cy="336000"/>
          </a:xfrm>
          <a:prstGeom prst="rect">
            <a:avLst/>
          </a:prstGeom>
          <a:noFill/>
          <a:ln cap="flat" cmpd="sng" w="9525">
            <a:solidFill>
              <a:srgbClr val="01DC0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latin typeface="Montserrat"/>
                <a:ea typeface="Montserrat"/>
                <a:cs typeface="Montserrat"/>
                <a:sym typeface="Montserrat"/>
              </a:rPr>
              <a:t>Model </a:t>
            </a:r>
            <a:r>
              <a:rPr lang="fr" sz="1200">
                <a:latin typeface="Montserrat"/>
                <a:ea typeface="Montserrat"/>
                <a:cs typeface="Montserrat"/>
                <a:sym typeface="Montserrat"/>
              </a:rPr>
              <a:t>(database)</a:t>
            </a:r>
            <a:endParaRPr sz="1200">
              <a:latin typeface="Montserrat"/>
              <a:ea typeface="Montserrat"/>
              <a:cs typeface="Montserrat"/>
              <a:sym typeface="Montserrat"/>
            </a:endParaRPr>
          </a:p>
        </p:txBody>
      </p:sp>
      <p:cxnSp>
        <p:nvCxnSpPr>
          <p:cNvPr id="454" name="Google Shape;454;p57"/>
          <p:cNvCxnSpPr>
            <a:stCxn id="450" idx="2"/>
          </p:cNvCxnSpPr>
          <p:nvPr/>
        </p:nvCxnSpPr>
        <p:spPr>
          <a:xfrm flipH="1">
            <a:off x="1351500" y="1580424"/>
            <a:ext cx="6300" cy="3000600"/>
          </a:xfrm>
          <a:prstGeom prst="straightConnector1">
            <a:avLst/>
          </a:prstGeom>
          <a:noFill/>
          <a:ln cap="flat" cmpd="sng" w="9525">
            <a:solidFill>
              <a:schemeClr val="dk2"/>
            </a:solidFill>
            <a:prstDash val="dash"/>
            <a:round/>
            <a:headEnd len="med" w="med" type="none"/>
            <a:tailEnd len="med" w="med" type="none"/>
          </a:ln>
        </p:spPr>
      </p:cxnSp>
      <p:cxnSp>
        <p:nvCxnSpPr>
          <p:cNvPr id="455" name="Google Shape;455;p57"/>
          <p:cNvCxnSpPr>
            <a:stCxn id="451" idx="2"/>
          </p:cNvCxnSpPr>
          <p:nvPr/>
        </p:nvCxnSpPr>
        <p:spPr>
          <a:xfrm>
            <a:off x="3057650" y="1507600"/>
            <a:ext cx="3600" cy="3109800"/>
          </a:xfrm>
          <a:prstGeom prst="straightConnector1">
            <a:avLst/>
          </a:prstGeom>
          <a:noFill/>
          <a:ln cap="flat" cmpd="sng" w="9525">
            <a:solidFill>
              <a:schemeClr val="dk2"/>
            </a:solidFill>
            <a:prstDash val="dash"/>
            <a:round/>
            <a:headEnd len="med" w="med" type="none"/>
            <a:tailEnd len="med" w="med" type="none"/>
          </a:ln>
        </p:spPr>
      </p:cxnSp>
      <p:cxnSp>
        <p:nvCxnSpPr>
          <p:cNvPr id="456" name="Google Shape;456;p57"/>
          <p:cNvCxnSpPr>
            <a:stCxn id="452" idx="2"/>
          </p:cNvCxnSpPr>
          <p:nvPr/>
        </p:nvCxnSpPr>
        <p:spPr>
          <a:xfrm>
            <a:off x="5350738" y="1507600"/>
            <a:ext cx="4500" cy="3109800"/>
          </a:xfrm>
          <a:prstGeom prst="straightConnector1">
            <a:avLst/>
          </a:prstGeom>
          <a:noFill/>
          <a:ln cap="flat" cmpd="sng" w="9525">
            <a:solidFill>
              <a:schemeClr val="dk2"/>
            </a:solidFill>
            <a:prstDash val="dash"/>
            <a:round/>
            <a:headEnd len="med" w="med" type="none"/>
            <a:tailEnd len="med" w="med" type="none"/>
          </a:ln>
        </p:spPr>
      </p:cxnSp>
      <p:cxnSp>
        <p:nvCxnSpPr>
          <p:cNvPr id="457" name="Google Shape;457;p57"/>
          <p:cNvCxnSpPr>
            <a:stCxn id="453" idx="2"/>
          </p:cNvCxnSpPr>
          <p:nvPr/>
        </p:nvCxnSpPr>
        <p:spPr>
          <a:xfrm flipH="1">
            <a:off x="7620125" y="1507600"/>
            <a:ext cx="23700" cy="3241500"/>
          </a:xfrm>
          <a:prstGeom prst="straightConnector1">
            <a:avLst/>
          </a:prstGeom>
          <a:noFill/>
          <a:ln cap="flat" cmpd="sng" w="9525">
            <a:solidFill>
              <a:schemeClr val="dk2"/>
            </a:solidFill>
            <a:prstDash val="dash"/>
            <a:round/>
            <a:headEnd len="med" w="med" type="none"/>
            <a:tailEnd len="med" w="med" type="none"/>
          </a:ln>
        </p:spPr>
      </p:cxnSp>
      <p:sp>
        <p:nvSpPr>
          <p:cNvPr id="458" name="Google Shape;458;p57"/>
          <p:cNvSpPr/>
          <p:nvPr/>
        </p:nvSpPr>
        <p:spPr>
          <a:xfrm>
            <a:off x="1369850" y="2184525"/>
            <a:ext cx="1691400" cy="153300"/>
          </a:xfrm>
          <a:prstGeom prst="righ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txBox="1"/>
          <p:nvPr/>
        </p:nvSpPr>
        <p:spPr>
          <a:xfrm>
            <a:off x="1410075" y="1804600"/>
            <a:ext cx="15855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700">
                <a:latin typeface="Montserrat"/>
                <a:ea typeface="Montserrat"/>
                <a:cs typeface="Montserrat"/>
                <a:sym typeface="Montserrat"/>
              </a:rPr>
              <a:t>Page d’accueil</a:t>
            </a:r>
            <a:endParaRPr b="1" sz="700">
              <a:latin typeface="Montserrat"/>
              <a:ea typeface="Montserrat"/>
              <a:cs typeface="Montserrat"/>
              <a:sym typeface="Montserrat"/>
            </a:endParaRPr>
          </a:p>
          <a:p>
            <a:pPr indent="0" lvl="0" marL="0" rtl="0" algn="l">
              <a:spcBef>
                <a:spcPts val="0"/>
              </a:spcBef>
              <a:spcAft>
                <a:spcPts val="0"/>
              </a:spcAft>
              <a:buNone/>
            </a:pPr>
            <a:r>
              <a:rPr lang="fr" sz="700">
                <a:latin typeface="Montserrat"/>
                <a:ea typeface="Montserrat"/>
                <a:cs typeface="Montserrat"/>
                <a:sym typeface="Montserrat"/>
              </a:rPr>
              <a:t>Clic sur “Se connecter”</a:t>
            </a:r>
            <a:endParaRPr sz="700">
              <a:latin typeface="Montserrat"/>
              <a:ea typeface="Montserrat"/>
              <a:cs typeface="Montserrat"/>
              <a:sym typeface="Montserrat"/>
            </a:endParaRPr>
          </a:p>
        </p:txBody>
      </p:sp>
      <p:cxnSp>
        <p:nvCxnSpPr>
          <p:cNvPr id="460" name="Google Shape;460;p57"/>
          <p:cNvCxnSpPr/>
          <p:nvPr/>
        </p:nvCxnSpPr>
        <p:spPr>
          <a:xfrm>
            <a:off x="3061250" y="2289150"/>
            <a:ext cx="0" cy="412800"/>
          </a:xfrm>
          <a:prstGeom prst="straightConnector1">
            <a:avLst/>
          </a:prstGeom>
          <a:noFill/>
          <a:ln cap="flat" cmpd="sng" w="38100">
            <a:solidFill>
              <a:srgbClr val="8833F8"/>
            </a:solidFill>
            <a:prstDash val="solid"/>
            <a:round/>
            <a:headEnd len="med" w="med" type="none"/>
            <a:tailEnd len="med" w="med" type="none"/>
          </a:ln>
        </p:spPr>
      </p:cxnSp>
      <p:sp>
        <p:nvSpPr>
          <p:cNvPr id="461" name="Google Shape;461;p57"/>
          <p:cNvSpPr/>
          <p:nvPr/>
        </p:nvSpPr>
        <p:spPr>
          <a:xfrm>
            <a:off x="1377175" y="2695950"/>
            <a:ext cx="1691400" cy="153300"/>
          </a:xfrm>
          <a:prstGeom prst="lef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7"/>
          <p:cNvSpPr txBox="1"/>
          <p:nvPr/>
        </p:nvSpPr>
        <p:spPr>
          <a:xfrm>
            <a:off x="1410075" y="2368988"/>
            <a:ext cx="15198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700">
                <a:latin typeface="Montserrat"/>
                <a:ea typeface="Montserrat"/>
                <a:cs typeface="Montserrat"/>
                <a:sym typeface="Montserrat"/>
              </a:rPr>
              <a:t>Affichage de la fenêtre de connexion</a:t>
            </a:r>
            <a:endParaRPr sz="700">
              <a:latin typeface="Montserrat"/>
              <a:ea typeface="Montserrat"/>
              <a:cs typeface="Montserrat"/>
              <a:sym typeface="Montserrat"/>
            </a:endParaRPr>
          </a:p>
        </p:txBody>
      </p:sp>
      <p:cxnSp>
        <p:nvCxnSpPr>
          <p:cNvPr id="463" name="Google Shape;463;p57"/>
          <p:cNvCxnSpPr/>
          <p:nvPr/>
        </p:nvCxnSpPr>
        <p:spPr>
          <a:xfrm rot="10800000">
            <a:off x="1357200" y="2776875"/>
            <a:ext cx="1200" cy="378600"/>
          </a:xfrm>
          <a:prstGeom prst="straightConnector1">
            <a:avLst/>
          </a:prstGeom>
          <a:noFill/>
          <a:ln cap="flat" cmpd="sng" w="38100">
            <a:solidFill>
              <a:srgbClr val="8833F8"/>
            </a:solidFill>
            <a:prstDash val="solid"/>
            <a:round/>
            <a:headEnd len="med" w="med" type="none"/>
            <a:tailEnd len="med" w="med" type="none"/>
          </a:ln>
        </p:spPr>
      </p:cxnSp>
      <p:sp>
        <p:nvSpPr>
          <p:cNvPr id="464" name="Google Shape;464;p57"/>
          <p:cNvSpPr/>
          <p:nvPr/>
        </p:nvSpPr>
        <p:spPr>
          <a:xfrm>
            <a:off x="1369850" y="3155475"/>
            <a:ext cx="1691400" cy="153300"/>
          </a:xfrm>
          <a:prstGeom prst="righ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txBox="1"/>
          <p:nvPr/>
        </p:nvSpPr>
        <p:spPr>
          <a:xfrm>
            <a:off x="1410075" y="2864313"/>
            <a:ext cx="15198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700">
                <a:latin typeface="Montserrat"/>
                <a:ea typeface="Montserrat"/>
                <a:cs typeface="Montserrat"/>
                <a:sym typeface="Montserrat"/>
              </a:rPr>
              <a:t>Saisie du login et du mot de passe</a:t>
            </a:r>
            <a:endParaRPr sz="700">
              <a:latin typeface="Montserrat"/>
              <a:ea typeface="Montserrat"/>
              <a:cs typeface="Montserrat"/>
              <a:sym typeface="Montserrat"/>
            </a:endParaRPr>
          </a:p>
        </p:txBody>
      </p:sp>
      <p:sp>
        <p:nvSpPr>
          <p:cNvPr id="466" name="Google Shape;466;p57"/>
          <p:cNvSpPr/>
          <p:nvPr/>
        </p:nvSpPr>
        <p:spPr>
          <a:xfrm>
            <a:off x="3068575" y="3155475"/>
            <a:ext cx="2282100" cy="153300"/>
          </a:xfrm>
          <a:prstGeom prst="righ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5380938" y="3155475"/>
            <a:ext cx="2239200" cy="153300"/>
          </a:xfrm>
          <a:prstGeom prst="righ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57"/>
          <p:cNvGrpSpPr/>
          <p:nvPr/>
        </p:nvGrpSpPr>
        <p:grpSpPr>
          <a:xfrm>
            <a:off x="7300" y="0"/>
            <a:ext cx="9136800" cy="672000"/>
            <a:chOff x="7300" y="0"/>
            <a:chExt cx="9136800" cy="672000"/>
          </a:xfrm>
        </p:grpSpPr>
        <p:sp>
          <p:nvSpPr>
            <p:cNvPr id="469" name="Google Shape;469;p57"/>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Montserrat"/>
                <a:ea typeface="Montserrat"/>
                <a:cs typeface="Montserrat"/>
                <a:sym typeface="Montserrat"/>
              </a:endParaRPr>
            </a:p>
          </p:txBody>
        </p:sp>
        <p:sp>
          <p:nvSpPr>
            <p:cNvPr id="470" name="Google Shape;470;p57"/>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
        <p:nvSpPr>
          <p:cNvPr id="471" name="Google Shape;471;p57"/>
          <p:cNvSpPr txBox="1"/>
          <p:nvPr/>
        </p:nvSpPr>
        <p:spPr>
          <a:xfrm>
            <a:off x="3346200" y="2922450"/>
            <a:ext cx="1777200" cy="2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700">
                <a:latin typeface="Montserrat"/>
                <a:ea typeface="Montserrat"/>
                <a:cs typeface="Montserrat"/>
                <a:sym typeface="Montserrat"/>
              </a:rPr>
              <a:t>Envoi login et mot de passe</a:t>
            </a:r>
            <a:endParaRPr sz="700">
              <a:latin typeface="Montserrat"/>
              <a:ea typeface="Montserrat"/>
              <a:cs typeface="Montserrat"/>
              <a:sym typeface="Montserrat"/>
            </a:endParaRPr>
          </a:p>
        </p:txBody>
      </p:sp>
      <p:sp>
        <p:nvSpPr>
          <p:cNvPr id="472" name="Google Shape;472;p57"/>
          <p:cNvSpPr txBox="1"/>
          <p:nvPr/>
        </p:nvSpPr>
        <p:spPr>
          <a:xfrm>
            <a:off x="5548838" y="2938800"/>
            <a:ext cx="18777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700">
                <a:latin typeface="Montserrat"/>
                <a:ea typeface="Montserrat"/>
                <a:cs typeface="Montserrat"/>
                <a:sym typeface="Montserrat"/>
              </a:rPr>
              <a:t>Vérification</a:t>
            </a:r>
            <a:endParaRPr sz="700">
              <a:latin typeface="Montserrat"/>
              <a:ea typeface="Montserrat"/>
              <a:cs typeface="Montserrat"/>
              <a:sym typeface="Montserrat"/>
            </a:endParaRPr>
          </a:p>
        </p:txBody>
      </p:sp>
      <p:sp>
        <p:nvSpPr>
          <p:cNvPr id="473" name="Google Shape;473;p57"/>
          <p:cNvSpPr/>
          <p:nvPr/>
        </p:nvSpPr>
        <p:spPr>
          <a:xfrm>
            <a:off x="5380925" y="3717775"/>
            <a:ext cx="2239200" cy="153300"/>
          </a:xfrm>
          <a:prstGeom prst="lef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p57"/>
          <p:cNvCxnSpPr/>
          <p:nvPr/>
        </p:nvCxnSpPr>
        <p:spPr>
          <a:xfrm>
            <a:off x="7631975" y="3308775"/>
            <a:ext cx="0" cy="412800"/>
          </a:xfrm>
          <a:prstGeom prst="straightConnector1">
            <a:avLst/>
          </a:prstGeom>
          <a:noFill/>
          <a:ln cap="flat" cmpd="sng" w="38100">
            <a:solidFill>
              <a:srgbClr val="8833F8"/>
            </a:solidFill>
            <a:prstDash val="solid"/>
            <a:round/>
            <a:headEnd len="med" w="med" type="none"/>
            <a:tailEnd len="med" w="med" type="none"/>
          </a:ln>
        </p:spPr>
      </p:cxnSp>
      <p:sp>
        <p:nvSpPr>
          <p:cNvPr id="475" name="Google Shape;475;p57"/>
          <p:cNvSpPr/>
          <p:nvPr/>
        </p:nvSpPr>
        <p:spPr>
          <a:xfrm>
            <a:off x="3058600" y="3717775"/>
            <a:ext cx="2282100" cy="153300"/>
          </a:xfrm>
          <a:prstGeom prst="lef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7"/>
          <p:cNvSpPr txBox="1"/>
          <p:nvPr/>
        </p:nvSpPr>
        <p:spPr>
          <a:xfrm>
            <a:off x="5486875" y="4011050"/>
            <a:ext cx="19908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700">
                <a:latin typeface="Montserrat"/>
                <a:ea typeface="Montserrat"/>
                <a:cs typeface="Montserrat"/>
                <a:sym typeface="Montserrat"/>
              </a:rPr>
              <a:t>Correspondance login et mot de passe?</a:t>
            </a:r>
            <a:endParaRPr sz="700">
              <a:latin typeface="Montserrat"/>
              <a:ea typeface="Montserrat"/>
              <a:cs typeface="Montserrat"/>
              <a:sym typeface="Montserrat"/>
            </a:endParaRPr>
          </a:p>
        </p:txBody>
      </p:sp>
      <p:sp>
        <p:nvSpPr>
          <p:cNvPr id="477" name="Google Shape;477;p57"/>
          <p:cNvSpPr txBox="1"/>
          <p:nvPr/>
        </p:nvSpPr>
        <p:spPr>
          <a:xfrm>
            <a:off x="3260800" y="4028150"/>
            <a:ext cx="20799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700">
                <a:latin typeface="Montserrat"/>
                <a:ea typeface="Montserrat"/>
                <a:cs typeface="Montserrat"/>
                <a:sym typeface="Montserrat"/>
              </a:rPr>
              <a:t>Si correspondance, affichage de la page de profil.</a:t>
            </a:r>
            <a:endParaRPr sz="700">
              <a:latin typeface="Montserrat"/>
              <a:ea typeface="Montserrat"/>
              <a:cs typeface="Montserrat"/>
              <a:sym typeface="Montserrat"/>
            </a:endParaRPr>
          </a:p>
          <a:p>
            <a:pPr indent="0" lvl="0" marL="0" rtl="0" algn="l">
              <a:spcBef>
                <a:spcPts val="0"/>
              </a:spcBef>
              <a:spcAft>
                <a:spcPts val="0"/>
              </a:spcAft>
              <a:buNone/>
            </a:pPr>
            <a:r>
              <a:rPr lang="fr" sz="700">
                <a:latin typeface="Montserrat"/>
                <a:ea typeface="Montserrat"/>
                <a:cs typeface="Montserrat"/>
                <a:sym typeface="Montserrat"/>
              </a:rPr>
              <a:t>Sinon retour à la page de connexion (B.)</a:t>
            </a:r>
            <a:endParaRPr sz="700">
              <a:latin typeface="Montserrat"/>
              <a:ea typeface="Montserrat"/>
              <a:cs typeface="Montserrat"/>
              <a:sym typeface="Montserrat"/>
            </a:endParaRPr>
          </a:p>
        </p:txBody>
      </p:sp>
      <p:sp>
        <p:nvSpPr>
          <p:cNvPr id="478" name="Google Shape;478;p57"/>
          <p:cNvSpPr/>
          <p:nvPr/>
        </p:nvSpPr>
        <p:spPr>
          <a:xfrm>
            <a:off x="1377175" y="3717775"/>
            <a:ext cx="1671300" cy="153300"/>
          </a:xfrm>
          <a:prstGeom prst="leftArrow">
            <a:avLst>
              <a:gd fmla="val 50000" name="adj1"/>
              <a:gd fmla="val 50000" name="adj2"/>
            </a:avLst>
          </a:prstGeom>
          <a:solidFill>
            <a:srgbClr val="01DC0E"/>
          </a:solidFill>
          <a:ln cap="flat" cmpd="sng" w="9525">
            <a:solidFill>
              <a:srgbClr val="01DC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7"/>
          <p:cNvSpPr txBox="1"/>
          <p:nvPr/>
        </p:nvSpPr>
        <p:spPr>
          <a:xfrm>
            <a:off x="1503175" y="4045250"/>
            <a:ext cx="14394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700">
                <a:latin typeface="Montserrat"/>
                <a:ea typeface="Montserrat"/>
                <a:cs typeface="Montserrat"/>
                <a:sym typeface="Montserrat"/>
              </a:rPr>
              <a:t>Affichage </a:t>
            </a:r>
            <a:r>
              <a:rPr b="1" lang="fr" sz="700">
                <a:latin typeface="Montserrat"/>
                <a:ea typeface="Montserrat"/>
                <a:cs typeface="Montserrat"/>
                <a:sym typeface="Montserrat"/>
              </a:rPr>
              <a:t>Page de profil</a:t>
            </a:r>
            <a:endParaRPr b="1" sz="700">
              <a:latin typeface="Montserrat"/>
              <a:ea typeface="Montserrat"/>
              <a:cs typeface="Montserrat"/>
              <a:sym typeface="Montserrat"/>
            </a:endParaRPr>
          </a:p>
        </p:txBody>
      </p:sp>
      <p:sp>
        <p:nvSpPr>
          <p:cNvPr id="480" name="Google Shape;480;p57"/>
          <p:cNvSpPr txBox="1"/>
          <p:nvPr/>
        </p:nvSpPr>
        <p:spPr>
          <a:xfrm>
            <a:off x="892750" y="2054775"/>
            <a:ext cx="3492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Montserrat"/>
                <a:ea typeface="Montserrat"/>
                <a:cs typeface="Montserrat"/>
                <a:sym typeface="Montserrat"/>
              </a:rPr>
              <a:t>A</a:t>
            </a:r>
            <a:endParaRPr b="1">
              <a:latin typeface="Montserrat"/>
              <a:ea typeface="Montserrat"/>
              <a:cs typeface="Montserrat"/>
              <a:sym typeface="Montserrat"/>
            </a:endParaRPr>
          </a:p>
        </p:txBody>
      </p:sp>
      <p:sp>
        <p:nvSpPr>
          <p:cNvPr id="481" name="Google Shape;481;p57"/>
          <p:cNvSpPr txBox="1"/>
          <p:nvPr/>
        </p:nvSpPr>
        <p:spPr>
          <a:xfrm>
            <a:off x="892750" y="2566200"/>
            <a:ext cx="3492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Montserrat"/>
                <a:ea typeface="Montserrat"/>
                <a:cs typeface="Montserrat"/>
                <a:sym typeface="Montserrat"/>
              </a:rPr>
              <a:t>B</a:t>
            </a:r>
            <a:endParaRPr b="1">
              <a:latin typeface="Montserrat"/>
              <a:ea typeface="Montserrat"/>
              <a:cs typeface="Montserrat"/>
              <a:sym typeface="Montserrat"/>
            </a:endParaRPr>
          </a:p>
        </p:txBody>
      </p:sp>
      <p:sp>
        <p:nvSpPr>
          <p:cNvPr id="482" name="Google Shape;482;p57"/>
          <p:cNvSpPr txBox="1"/>
          <p:nvPr/>
        </p:nvSpPr>
        <p:spPr>
          <a:xfrm>
            <a:off x="892750" y="3588025"/>
            <a:ext cx="3492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Montserrat"/>
                <a:ea typeface="Montserrat"/>
                <a:cs typeface="Montserrat"/>
                <a:sym typeface="Montserrat"/>
              </a:rPr>
              <a:t>C</a:t>
            </a:r>
            <a:endParaRPr b="1">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Merci de votre intention.</a:t>
            </a:r>
            <a:endParaRPr b="1">
              <a:solidFill>
                <a:srgbClr val="8833F8"/>
              </a:solidFill>
              <a:latin typeface="Montserrat"/>
              <a:ea typeface="Montserrat"/>
              <a:cs typeface="Montserrat"/>
              <a:sym typeface="Montserrat"/>
            </a:endParaRPr>
          </a:p>
          <a:p>
            <a:pPr indent="0" lvl="0" marL="0" rtl="0" algn="ctr">
              <a:spcBef>
                <a:spcPts val="0"/>
              </a:spcBef>
              <a:spcAft>
                <a:spcPts val="0"/>
              </a:spcAft>
              <a:buNone/>
            </a:pPr>
            <a:r>
              <a:rPr b="1" lang="fr">
                <a:solidFill>
                  <a:srgbClr val="01DC0E"/>
                </a:solidFill>
                <a:latin typeface="Montserrat"/>
                <a:ea typeface="Montserrat"/>
                <a:cs typeface="Montserrat"/>
                <a:sym typeface="Montserrat"/>
              </a:rPr>
              <a:t>Nous allons maintenant passer à démo.</a:t>
            </a:r>
            <a:endParaRPr b="1">
              <a:solidFill>
                <a:srgbClr val="01DC0E"/>
              </a:solidFill>
              <a:latin typeface="Montserrat"/>
              <a:ea typeface="Montserrat"/>
              <a:cs typeface="Montserrat"/>
              <a:sym typeface="Montserrat"/>
            </a:endParaRPr>
          </a:p>
          <a:p>
            <a:pPr indent="0" lvl="0" marL="0" rtl="0" algn="ctr">
              <a:spcBef>
                <a:spcPts val="0"/>
              </a:spcBef>
              <a:spcAft>
                <a:spcPts val="0"/>
              </a:spcAft>
              <a:buNone/>
            </a:pPr>
            <a:r>
              <a:t/>
            </a:r>
            <a:endParaRPr b="1">
              <a:solidFill>
                <a:srgbClr val="8833F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311700" y="1230600"/>
            <a:ext cx="8520600" cy="2682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fr" sz="1800">
                <a:solidFill>
                  <a:srgbClr val="000000"/>
                </a:solidFill>
                <a:latin typeface="Montserrat"/>
                <a:ea typeface="Montserrat"/>
                <a:cs typeface="Montserrat"/>
                <a:sym typeface="Montserrat"/>
              </a:rPr>
              <a:t>MUSCO est une application web de musique collaborative, il permet aux divers acteurs de la production musicale (musiciens, chanteurs, beatmakers, vidéastes, etc …) de se retrouver sur une même plateforme afin de collaborer à des projets musicaux.</a:t>
            </a:r>
            <a:endParaRPr b="1" sz="1800">
              <a:solidFill>
                <a:srgbClr val="000000"/>
              </a:solidFill>
              <a:latin typeface="Montserrat"/>
              <a:ea typeface="Montserrat"/>
              <a:cs typeface="Montserrat"/>
              <a:sym typeface="Montserrat"/>
            </a:endParaRPr>
          </a:p>
          <a:p>
            <a:pPr indent="0" lvl="0" marL="0" rtl="0" algn="ctr">
              <a:spcBef>
                <a:spcPts val="0"/>
              </a:spcBef>
              <a:spcAft>
                <a:spcPts val="0"/>
              </a:spcAft>
              <a:buNone/>
            </a:pPr>
            <a:r>
              <a:t/>
            </a:r>
            <a:endParaRPr sz="1400">
              <a:latin typeface="Montserrat"/>
              <a:ea typeface="Montserrat"/>
              <a:cs typeface="Montserrat"/>
              <a:sym typeface="Montserrat"/>
            </a:endParaRPr>
          </a:p>
        </p:txBody>
      </p:sp>
      <p:grpSp>
        <p:nvGrpSpPr>
          <p:cNvPr id="87" name="Google Shape;87;p17"/>
          <p:cNvGrpSpPr/>
          <p:nvPr/>
        </p:nvGrpSpPr>
        <p:grpSpPr>
          <a:xfrm>
            <a:off x="103" y="0"/>
            <a:ext cx="9151419" cy="672000"/>
            <a:chOff x="7300" y="0"/>
            <a:chExt cx="9136800" cy="672000"/>
          </a:xfrm>
        </p:grpSpPr>
        <p:sp>
          <p:nvSpPr>
            <p:cNvPr id="88" name="Google Shape;88;p17"/>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90" name="Google Shape;90;p17"/>
          <p:cNvPicPr preferRelativeResize="0"/>
          <p:nvPr/>
        </p:nvPicPr>
        <p:blipFill>
          <a:blip r:embed="rId3">
            <a:alphaModFix/>
          </a:blip>
          <a:stretch>
            <a:fillRect/>
          </a:stretch>
        </p:blipFill>
        <p:spPr>
          <a:xfrm>
            <a:off x="2634438" y="730600"/>
            <a:ext cx="3875125" cy="4310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Positionnement </a:t>
            </a:r>
            <a:r>
              <a:rPr b="1" lang="fr">
                <a:solidFill>
                  <a:srgbClr val="01DC0E"/>
                </a:solidFill>
                <a:latin typeface="Montserrat"/>
                <a:ea typeface="Montserrat"/>
                <a:cs typeface="Montserrat"/>
                <a:sym typeface="Montserrat"/>
              </a:rPr>
              <a:t>concurrentiel</a:t>
            </a:r>
            <a:endParaRPr b="1">
              <a:solidFill>
                <a:srgbClr val="01DC0E"/>
              </a:solidFill>
              <a:latin typeface="Montserrat"/>
              <a:ea typeface="Montserrat"/>
              <a:cs typeface="Montserrat"/>
              <a:sym typeface="Montserrat"/>
            </a:endParaRPr>
          </a:p>
        </p:txBody>
      </p:sp>
      <p:grpSp>
        <p:nvGrpSpPr>
          <p:cNvPr id="96" name="Google Shape;96;p18"/>
          <p:cNvGrpSpPr/>
          <p:nvPr/>
        </p:nvGrpSpPr>
        <p:grpSpPr>
          <a:xfrm>
            <a:off x="7300" y="0"/>
            <a:ext cx="9136800" cy="672000"/>
            <a:chOff x="7300" y="0"/>
            <a:chExt cx="9136800" cy="672000"/>
          </a:xfrm>
        </p:grpSpPr>
        <p:sp>
          <p:nvSpPr>
            <p:cNvPr id="97" name="Google Shape;97;p18"/>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928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000000"/>
                </a:solidFill>
                <a:latin typeface="Montserrat"/>
                <a:ea typeface="Montserrat"/>
                <a:cs typeface="Montserrat"/>
                <a:sym typeface="Montserrat"/>
              </a:rPr>
              <a:t>OAZIK.COM</a:t>
            </a:r>
            <a:endParaRPr b="1">
              <a:solidFill>
                <a:srgbClr val="000000"/>
              </a:solidFill>
              <a:latin typeface="Montserrat"/>
              <a:ea typeface="Montserrat"/>
              <a:cs typeface="Montserrat"/>
              <a:sym typeface="Montserrat"/>
            </a:endParaRPr>
          </a:p>
        </p:txBody>
      </p:sp>
      <p:grpSp>
        <p:nvGrpSpPr>
          <p:cNvPr id="104" name="Google Shape;104;p19"/>
          <p:cNvGrpSpPr/>
          <p:nvPr/>
        </p:nvGrpSpPr>
        <p:grpSpPr>
          <a:xfrm>
            <a:off x="114" y="0"/>
            <a:ext cx="9151419" cy="672000"/>
            <a:chOff x="7300" y="0"/>
            <a:chExt cx="9136800" cy="672000"/>
          </a:xfrm>
        </p:grpSpPr>
        <p:sp>
          <p:nvSpPr>
            <p:cNvPr id="105" name="Google Shape;105;p19"/>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07" name="Google Shape;107;p19"/>
          <p:cNvPicPr preferRelativeResize="0"/>
          <p:nvPr/>
        </p:nvPicPr>
        <p:blipFill>
          <a:blip r:embed="rId3">
            <a:alphaModFix/>
          </a:blip>
          <a:stretch>
            <a:fillRect/>
          </a:stretch>
        </p:blipFill>
        <p:spPr>
          <a:xfrm>
            <a:off x="2736863" y="797125"/>
            <a:ext cx="3789085" cy="4214878"/>
          </a:xfrm>
          <a:prstGeom prst="rect">
            <a:avLst/>
          </a:prstGeom>
          <a:noFill/>
          <a:ln>
            <a:noFill/>
          </a:ln>
        </p:spPr>
      </p:pic>
      <p:pic>
        <p:nvPicPr>
          <p:cNvPr id="108" name="Google Shape;108;p19"/>
          <p:cNvPicPr preferRelativeResize="0"/>
          <p:nvPr/>
        </p:nvPicPr>
        <p:blipFill>
          <a:blip r:embed="rId4">
            <a:alphaModFix/>
          </a:blip>
          <a:stretch>
            <a:fillRect/>
          </a:stretch>
        </p:blipFill>
        <p:spPr>
          <a:xfrm>
            <a:off x="1484120" y="1501325"/>
            <a:ext cx="6183155" cy="312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311688" y="79596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000000"/>
                </a:solidFill>
                <a:latin typeface="Montserrat"/>
                <a:ea typeface="Montserrat"/>
                <a:cs typeface="Montserrat"/>
                <a:sym typeface="Montserrat"/>
              </a:rPr>
              <a:t>EASYZIC.COM</a:t>
            </a:r>
            <a:endParaRPr b="1">
              <a:solidFill>
                <a:srgbClr val="000000"/>
              </a:solidFill>
              <a:latin typeface="Montserrat"/>
              <a:ea typeface="Montserrat"/>
              <a:cs typeface="Montserrat"/>
              <a:sym typeface="Montserrat"/>
            </a:endParaRPr>
          </a:p>
        </p:txBody>
      </p:sp>
      <p:grpSp>
        <p:nvGrpSpPr>
          <p:cNvPr id="114" name="Google Shape;114;p20"/>
          <p:cNvGrpSpPr/>
          <p:nvPr/>
        </p:nvGrpSpPr>
        <p:grpSpPr>
          <a:xfrm>
            <a:off x="114" y="0"/>
            <a:ext cx="9151419" cy="672000"/>
            <a:chOff x="7300" y="0"/>
            <a:chExt cx="9136800" cy="672000"/>
          </a:xfrm>
        </p:grpSpPr>
        <p:sp>
          <p:nvSpPr>
            <p:cNvPr id="115" name="Google Shape;115;p20"/>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pic>
        <p:nvPicPr>
          <p:cNvPr id="117" name="Google Shape;117;p20"/>
          <p:cNvPicPr preferRelativeResize="0"/>
          <p:nvPr/>
        </p:nvPicPr>
        <p:blipFill>
          <a:blip r:embed="rId3">
            <a:alphaModFix/>
          </a:blip>
          <a:stretch>
            <a:fillRect/>
          </a:stretch>
        </p:blipFill>
        <p:spPr>
          <a:xfrm>
            <a:off x="2666750" y="796200"/>
            <a:ext cx="3810495" cy="4238722"/>
          </a:xfrm>
          <a:prstGeom prst="rect">
            <a:avLst/>
          </a:prstGeom>
          <a:noFill/>
          <a:ln>
            <a:noFill/>
          </a:ln>
        </p:spPr>
      </p:pic>
      <p:pic>
        <p:nvPicPr>
          <p:cNvPr id="118" name="Google Shape;118;p20"/>
          <p:cNvPicPr preferRelativeResize="0"/>
          <p:nvPr/>
        </p:nvPicPr>
        <p:blipFill>
          <a:blip r:embed="rId4">
            <a:alphaModFix/>
          </a:blip>
          <a:stretch>
            <a:fillRect/>
          </a:stretch>
        </p:blipFill>
        <p:spPr>
          <a:xfrm>
            <a:off x="1849688" y="1492625"/>
            <a:ext cx="5444624" cy="3083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8833F8"/>
                </a:solidFill>
                <a:latin typeface="Montserrat"/>
                <a:ea typeface="Montserrat"/>
                <a:cs typeface="Montserrat"/>
                <a:sym typeface="Montserrat"/>
              </a:rPr>
              <a:t>Objectifs du </a:t>
            </a:r>
            <a:r>
              <a:rPr b="1" lang="fr">
                <a:solidFill>
                  <a:srgbClr val="01DC0E"/>
                </a:solidFill>
                <a:latin typeface="Montserrat"/>
                <a:ea typeface="Montserrat"/>
                <a:cs typeface="Montserrat"/>
                <a:sym typeface="Montserrat"/>
              </a:rPr>
              <a:t>site</a:t>
            </a:r>
            <a:endParaRPr b="1">
              <a:solidFill>
                <a:srgbClr val="01DC0E"/>
              </a:solidFill>
              <a:latin typeface="Montserrat"/>
              <a:ea typeface="Montserrat"/>
              <a:cs typeface="Montserrat"/>
              <a:sym typeface="Montserrat"/>
            </a:endParaRPr>
          </a:p>
        </p:txBody>
      </p:sp>
      <p:grpSp>
        <p:nvGrpSpPr>
          <p:cNvPr id="124" name="Google Shape;124;p21"/>
          <p:cNvGrpSpPr/>
          <p:nvPr/>
        </p:nvGrpSpPr>
        <p:grpSpPr>
          <a:xfrm>
            <a:off x="7300" y="0"/>
            <a:ext cx="9136800" cy="672000"/>
            <a:chOff x="7300" y="0"/>
            <a:chExt cx="9136800" cy="672000"/>
          </a:xfrm>
        </p:grpSpPr>
        <p:sp>
          <p:nvSpPr>
            <p:cNvPr id="125" name="Google Shape;125;p21"/>
            <p:cNvSpPr/>
            <p:nvPr/>
          </p:nvSpPr>
          <p:spPr>
            <a:xfrm>
              <a:off x="7300" y="0"/>
              <a:ext cx="9136800" cy="6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nvSpPr>
          <p:spPr>
            <a:xfrm>
              <a:off x="3534550" y="105900"/>
              <a:ext cx="20895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8833F8"/>
                  </a:solidFill>
                  <a:latin typeface="Shrikhand"/>
                  <a:ea typeface="Shrikhand"/>
                  <a:cs typeface="Shrikhand"/>
                  <a:sym typeface="Shrikhand"/>
                </a:rPr>
                <a:t>MUS</a:t>
              </a:r>
              <a:r>
                <a:rPr lang="fr" sz="2400">
                  <a:solidFill>
                    <a:srgbClr val="01DC0E"/>
                  </a:solidFill>
                  <a:latin typeface="Shrikhand"/>
                  <a:ea typeface="Shrikhand"/>
                  <a:cs typeface="Shrikhand"/>
                  <a:sym typeface="Shrikhand"/>
                </a:rPr>
                <a:t>CO</a:t>
              </a:r>
              <a:endParaRPr sz="2400">
                <a:solidFill>
                  <a:srgbClr val="01DC0E"/>
                </a:solidFill>
                <a:latin typeface="Shrikhand"/>
                <a:ea typeface="Shrikhand"/>
                <a:cs typeface="Shrikhand"/>
                <a:sym typeface="Shrikhand"/>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